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451"/>
    <p:restoredTop sz="94110"/>
  </p:normalViewPr>
  <p:slideViewPr>
    <p:cSldViewPr snapToGrid="0" snapToObjects="1">
      <p:cViewPr varScale="1">
        <p:scale>
          <a:sx n="107" d="100"/>
          <a:sy n="107" d="100"/>
        </p:scale>
        <p:origin x="192" y="43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51829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Welcome. Acknowledge this is the last session of the day — energy will dip, so plan to keep delivery interactive and lean on the Four Corners activity near the end to re-energize the room. Introduce yourself and frame this session as part of the broader Wellbeing track.</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a direct standard from the Primary Provider Standards document — not a general best practice, an actual rule. Ask the room if anyone has had a participant send a friend request and how they handled it.</a:t>
            </a:r>
          </a:p>
        </p:txBody>
      </p:sp>
      <p:sp>
        <p:nvSpPr>
          <p:cNvPr id="4" name="Slide Number Placeholder 3"/>
          <p:cNvSpPr>
            <a:spLocks noGrp="1"/>
          </p:cNvSpPr>
          <p:nvPr>
            <p:ph type="sldNum" sz="quarter" idx="5"/>
          </p:nvPr>
        </p:nvSpPr>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 2-week and 24-hour figures are documented case management standards — good to have memorized since they'll likely come up in supervision.</a:t>
            </a:r>
          </a:p>
        </p:txBody>
      </p:sp>
      <p:sp>
        <p:nvSpPr>
          <p:cNvPr id="4" name="Slide Number Placeholder 3"/>
          <p:cNvSpPr>
            <a:spLocks noGrp="1"/>
          </p:cNvSpPr>
          <p:nvPr>
            <p:ph type="sldNum" sz="quarter" idx="5"/>
          </p:nvPr>
        </p:nvSpPr>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one area where the standards intentionally defer to each employer's own policy — be clear with the room that you're not overriding their agency's rules, you're giving them a framework for thinking it through.</a:t>
            </a:r>
          </a:p>
        </p:txBody>
      </p:sp>
      <p:sp>
        <p:nvSpPr>
          <p:cNvPr id="4" name="Slide Number Placeholder 3"/>
          <p:cNvSpPr>
            <a:spLocks noGrp="1"/>
          </p:cNvSpPr>
          <p:nvPr>
            <p:ph type="sldNum" sz="quarter" idx="5"/>
          </p:nvPr>
        </p:nvSpPr>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Quick one — mention this is also about representing Restore Hope and the Alliance in shared spaces like courtrooms and partner meetings.</a:t>
            </a:r>
          </a:p>
        </p:txBody>
      </p:sp>
      <p:sp>
        <p:nvSpPr>
          <p:cNvPr id="4" name="Slide Number Placeholder 3"/>
          <p:cNvSpPr>
            <a:spLocks noGrp="1"/>
          </p:cNvSpPr>
          <p:nvPr>
            <p:ph type="sldNum" sz="quarter" idx="5"/>
          </p:nvPr>
        </p:nvSpPr>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Tie this back to slide 8's core standard — this is the same idea, framed through the MI lens that's already part of their training curriculum in HopeHub.</a:t>
            </a:r>
          </a:p>
        </p:txBody>
      </p:sp>
      <p:sp>
        <p:nvSpPr>
          <p:cNvPr id="4" name="Slide Number Placeholder 3"/>
          <p:cNvSpPr>
            <a:spLocks noGrp="1"/>
          </p:cNvSpPr>
          <p:nvPr>
            <p:ph type="sldNum" sz="quarter" idx="5"/>
          </p:nvPr>
        </p:nvSpPr>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Boundaries aren't only about participants — this is a good moment to acknowledge tension with partner agencies or coordinators as a normal, expected part of the work.</a:t>
            </a:r>
          </a:p>
        </p:txBody>
      </p:sp>
      <p:sp>
        <p:nvSpPr>
          <p:cNvPr id="4" name="Slide Number Placeholder 3"/>
          <p:cNvSpPr>
            <a:spLocks noGrp="1"/>
          </p:cNvSpPr>
          <p:nvPr>
            <p:ph type="sldNum" sz="quarter" idx="5"/>
          </p:nvPr>
        </p:nvSpPr>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Explicit bridge to the burnout session. If you're teaching both, you can reference this slide again there.</a:t>
            </a:r>
          </a:p>
        </p:txBody>
      </p:sp>
      <p:sp>
        <p:nvSpPr>
          <p:cNvPr id="4" name="Slide Number Placeholder 3"/>
          <p:cNvSpPr>
            <a:spLocks noGrp="1"/>
          </p:cNvSpPr>
          <p:nvPr>
            <p:ph type="sldNum" sz="quarter" idx="5"/>
          </p:nvPr>
        </p:nvSpPr>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Note for facilitator: these reflection questions are general best-practice guidance for the field, not a quoted RHA policy — frame them that way if asked. Give the room 30 seconds of quiet before moving on; don't rush past this slide.</a:t>
            </a:r>
          </a:p>
        </p:txBody>
      </p:sp>
      <p:sp>
        <p:nvSpPr>
          <p:cNvPr id="4" name="Slide Number Placeholder 3"/>
          <p:cNvSpPr>
            <a:spLocks noGrp="1"/>
          </p:cNvSpPr>
          <p:nvPr>
            <p:ph type="sldNum" sz="quarter" idx="5"/>
          </p:nvPr>
        </p:nvSpPr>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Physically post four signs around the room before the session if possible: ALWAYS OKAY, DEPENDS, RARELY OKAY, NEVER OKAY. This is intentionally an out-of-your-seat activity since it's the last session of the day — the movement itself re-energizes the room.</a:t>
            </a:r>
          </a:p>
        </p:txBody>
      </p:sp>
      <p:sp>
        <p:nvSpPr>
          <p:cNvPr id="4" name="Slide Number Placeholder 3"/>
          <p:cNvSpPr>
            <a:spLocks noGrp="1"/>
          </p:cNvSpPr>
          <p:nvPr>
            <p:ph type="sldNum" sz="quarter" idx="5"/>
          </p:nvPr>
        </p:nvSpPr>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Read one at a time, pause for movement + discussion before revealing the next. Don't rush — this is the most energizing part of the session, let it breathe.</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Orient the room: this track has four sessions. Today is boundaries — it connects directly to burnout prevention (later session) and to how you show up in hard conversations. Boundaries aren't separate from wellbeing; they're one of the main ways you protect it.</a:t>
            </a:r>
          </a:p>
        </p:txBody>
      </p:sp>
      <p:sp>
        <p:nvSpPr>
          <p:cNvPr id="4" name="Slide Number Placeholder 3"/>
          <p:cNvSpPr>
            <a:spLocks noGrp="1"/>
          </p:cNvSpPr>
          <p:nvPr>
            <p:ph type="sldNum" sz="quarter" idx="5"/>
          </p:nvPr>
        </p:nvSpPr>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Scenario 5 is explicitly supported by the standards (advocating at hearings is part of the job) — the interesting discussion is about role and boundaries within that support, not whether to go. Scenario 8 ties directly back to the documentation standard from slide 11.</a:t>
            </a:r>
          </a:p>
        </p:txBody>
      </p:sp>
      <p:sp>
        <p:nvSpPr>
          <p:cNvPr id="4" name="Slide Number Placeholder 3"/>
          <p:cNvSpPr>
            <a:spLocks noGrp="1"/>
          </p:cNvSpPr>
          <p:nvPr>
            <p:ph type="sldNum" sz="quarter" idx="5"/>
          </p:nvPr>
        </p:nvSpPr>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Let a few people share before moving on. If time is short, prioritize scenarios 2, 6, and 8 for discussion — they map most directly onto documented standards (social media/contact, discharge, documentation).</a:t>
            </a:r>
          </a:p>
        </p:txBody>
      </p:sp>
      <p:sp>
        <p:nvSpPr>
          <p:cNvPr id="4" name="Slide Number Placeholder 3"/>
          <p:cNvSpPr>
            <a:spLocks noGrp="1"/>
          </p:cNvSpPr>
          <p:nvPr>
            <p:ph type="sldNum" sz="quarter" idx="5"/>
          </p:nvPr>
        </p:nvSpPr>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Suggest the room screenshot or print this slide for their desk. Everything on it maps to a specific slide earlier in the deck if someone wants the full context later.</a:t>
            </a:r>
          </a:p>
        </p:txBody>
      </p:sp>
      <p:sp>
        <p:nvSpPr>
          <p:cNvPr id="4" name="Slide Number Placeholder 3"/>
          <p:cNvSpPr>
            <a:spLocks noGrp="1"/>
          </p:cNvSpPr>
          <p:nvPr>
            <p:ph type="sldNum" sz="quarter" idx="5"/>
          </p:nvPr>
        </p:nvSpPr>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Reinforce that boundary questions are expected and welcome in one-on-ones — this isn't something people are expected to figure out alone.</a:t>
            </a:r>
          </a:p>
        </p:txBody>
      </p:sp>
      <p:sp>
        <p:nvSpPr>
          <p:cNvPr id="4" name="Slide Number Placeholder 3"/>
          <p:cNvSpPr>
            <a:spLocks noGrp="1"/>
          </p:cNvSpPr>
          <p:nvPr>
            <p:ph type="sldNum" sz="quarter" idx="5"/>
          </p:nvPr>
        </p:nvSpPr>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Close strong — these four lines are the whole session distilled. Consider reading them slowly.</a:t>
            </a:r>
          </a:p>
        </p:txBody>
      </p:sp>
      <p:sp>
        <p:nvSpPr>
          <p:cNvPr id="4" name="Slide Number Placeholder 3"/>
          <p:cNvSpPr>
            <a:spLocks noGrp="1"/>
          </p:cNvSpPr>
          <p:nvPr>
            <p:ph type="sldNum" sz="quarter" idx="5"/>
          </p:nvPr>
        </p:nvSpPr>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Open the floor. If energy is low this late in the day, it's fine to keep this brief and close on time — the activity earlier was the main engagement point.</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Set expectations: this is practical, not theoretical. Emphasize the activity up front so people know there's a payoff for staying engaged.</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pulled directly from the Primary Provider (Thrive Navigator) position description. The point: your role already asks you to be deeply invested AND highly professional at the same time. That combination is exactly why boundaries matter so much in this job specifically.</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Pause here. Ask the room: 'Where have you felt this tension already?' A quick verbal show of hands keeps energy up before moving into the standards content.</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These six attributes come straight from the Primary Provider Standards document (page 4-5). Trust is the one we're going to spend the rest of the session on, because it's where boundaries live.</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reframe matters — a lot of new providers hear 'boundaries' and think it means caring less. The opposite is true: boundaries are what let you sustain the caring.</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This is the single most concrete boundary standard in the document — anchor the whole session to this line. Everything after this slide is really an application of this one principle.</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t>Confidentiality is technically a compliance topic, but frame it here as relational: it's the trust that makes every other boundary conversation possible. Mention the Business Associate Agreement and consent forms live in HopeHub if participants ask where to look.</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8/5/26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8/5/26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8/5/26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8/5/26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8/5/26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8/5/26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43D40"/>
        </a:solidFill>
        <a:effectLst/>
      </p:bgPr>
    </p:bg>
    <p:spTree>
      <p:nvGrpSpPr>
        <p:cNvPr id="1" name=""/>
        <p:cNvGrpSpPr/>
        <p:nvPr/>
      </p:nvGrpSpPr>
      <p:grpSpPr>
        <a:xfrm>
          <a:off x="0" y="0"/>
          <a:ext cx="0" cy="0"/>
          <a:chOff x="0" y="0"/>
          <a:chExt cx="0" cy="0"/>
        </a:xfrm>
      </p:grpSpPr>
      <p:sp>
        <p:nvSpPr>
          <p:cNvPr id="2" name="Rectangle 1"/>
          <p:cNvSpPr/>
          <p:nvPr/>
        </p:nvSpPr>
        <p:spPr>
          <a:xfrm>
            <a:off x="0" y="5989320"/>
            <a:ext cx="12191695" cy="73152"/>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64592" cy="685800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1554480"/>
            <a:ext cx="10058400" cy="457200"/>
          </a:xfrm>
          <a:prstGeom prst="rect">
            <a:avLst/>
          </a:prstGeom>
          <a:noFill/>
        </p:spPr>
        <p:txBody>
          <a:bodyPr wrap="square" lIns="0" tIns="0" rIns="0" bIns="0" anchor="t">
            <a:spAutoFit/>
          </a:bodyPr>
          <a:lstStyle/>
          <a:p>
            <a:pPr algn="l">
              <a:lnSpc>
                <a:spcPct val="100000"/>
              </a:lnSpc>
            </a:pPr>
            <a:r>
              <a:rPr sz="1600" b="1" i="0">
                <a:solidFill>
                  <a:srgbClr val="F4E3C6"/>
                </a:solidFill>
                <a:latin typeface="Calibri"/>
              </a:rPr>
              <a:t>PROFESSIONAL PRACTICE &amp; WELLBEING TRACK</a:t>
            </a:r>
          </a:p>
        </p:txBody>
      </p:sp>
      <p:sp>
        <p:nvSpPr>
          <p:cNvPr id="5" name="TextBox 4"/>
          <p:cNvSpPr txBox="1"/>
          <p:nvPr/>
        </p:nvSpPr>
        <p:spPr>
          <a:xfrm>
            <a:off x="822960" y="2057400"/>
            <a:ext cx="10515600" cy="1005840"/>
          </a:xfrm>
          <a:prstGeom prst="rect">
            <a:avLst/>
          </a:prstGeom>
          <a:noFill/>
        </p:spPr>
        <p:txBody>
          <a:bodyPr wrap="square" lIns="0" tIns="0" rIns="0" bIns="0" anchor="t">
            <a:spAutoFit/>
          </a:bodyPr>
          <a:lstStyle/>
          <a:p>
            <a:pPr algn="l">
              <a:lnSpc>
                <a:spcPct val="105000"/>
              </a:lnSpc>
            </a:pPr>
            <a:r>
              <a:rPr sz="4400" b="1" i="0">
                <a:solidFill>
                  <a:srgbClr val="FFFFFF"/>
                </a:solidFill>
                <a:latin typeface="Calibri"/>
              </a:rPr>
              <a:t>Boundaries That Serve</a:t>
            </a:r>
          </a:p>
        </p:txBody>
      </p:sp>
      <p:sp>
        <p:nvSpPr>
          <p:cNvPr id="6" name="TextBox 5"/>
          <p:cNvSpPr txBox="1"/>
          <p:nvPr/>
        </p:nvSpPr>
        <p:spPr>
          <a:xfrm>
            <a:off x="822960" y="3154680"/>
            <a:ext cx="10058400" cy="548640"/>
          </a:xfrm>
          <a:prstGeom prst="rect">
            <a:avLst/>
          </a:prstGeom>
          <a:noFill/>
        </p:spPr>
        <p:txBody>
          <a:bodyPr wrap="square" lIns="0" tIns="0" rIns="0" bIns="0" anchor="t">
            <a:spAutoFit/>
          </a:bodyPr>
          <a:lstStyle/>
          <a:p>
            <a:pPr algn="l">
              <a:lnSpc>
                <a:spcPct val="100000"/>
              </a:lnSpc>
            </a:pPr>
            <a:r>
              <a:rPr sz="2200" b="0" i="0">
                <a:solidFill>
                  <a:srgbClr val="F4E3C6"/>
                </a:solidFill>
                <a:latin typeface="Calibri"/>
              </a:rPr>
              <a:t>Professional Practice in Case Management</a:t>
            </a:r>
          </a:p>
        </p:txBody>
      </p:sp>
      <p:sp>
        <p:nvSpPr>
          <p:cNvPr id="7" name="TextBox 6"/>
          <p:cNvSpPr txBox="1"/>
          <p:nvPr/>
        </p:nvSpPr>
        <p:spPr>
          <a:xfrm>
            <a:off x="822960" y="3794760"/>
            <a:ext cx="9144000" cy="548640"/>
          </a:xfrm>
          <a:prstGeom prst="rect">
            <a:avLst/>
          </a:prstGeom>
          <a:noFill/>
        </p:spPr>
        <p:txBody>
          <a:bodyPr wrap="square" lIns="0" tIns="0" rIns="0" bIns="0" anchor="t">
            <a:spAutoFit/>
          </a:bodyPr>
          <a:lstStyle/>
          <a:p>
            <a:pPr algn="l">
              <a:lnSpc>
                <a:spcPct val="100000"/>
              </a:lnSpc>
            </a:pPr>
            <a:r>
              <a:rPr sz="1800" b="0" i="1">
                <a:solidFill>
                  <a:srgbClr val="E7F0EF"/>
                </a:solidFill>
                <a:latin typeface="Calibri"/>
              </a:rPr>
              <a:t>Caring fully. Staying grounded. Serving well.</a:t>
            </a:r>
          </a:p>
        </p:txBody>
      </p:sp>
      <p:sp>
        <p:nvSpPr>
          <p:cNvPr id="8" name="TextBox 7"/>
          <p:cNvSpPr txBox="1"/>
          <p:nvPr/>
        </p:nvSpPr>
        <p:spPr>
          <a:xfrm>
            <a:off x="822960" y="6172200"/>
            <a:ext cx="8229600" cy="457200"/>
          </a:xfrm>
          <a:prstGeom prst="rect">
            <a:avLst/>
          </a:prstGeom>
          <a:noFill/>
        </p:spPr>
        <p:txBody>
          <a:bodyPr wrap="square" lIns="0" tIns="0" rIns="0" bIns="0" anchor="t">
            <a:spAutoFit/>
          </a:bodyPr>
          <a:lstStyle/>
          <a:p>
            <a:pPr algn="l">
              <a:lnSpc>
                <a:spcPct val="100000"/>
              </a:lnSpc>
            </a:pPr>
            <a:r>
              <a:rPr sz="1400" b="0" i="0">
                <a:solidFill>
                  <a:srgbClr val="F4E3C6"/>
                </a:solidFill>
                <a:latin typeface="Calibri"/>
              </a:rPr>
              <a:t>A session for Primary Providers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BOUNDARY AREA 2</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Social Media &amp; Digital Contact</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9</a:t>
            </a:r>
          </a:p>
        </p:txBody>
      </p:sp>
      <p:sp>
        <p:nvSpPr>
          <p:cNvPr id="9" name="TextBox 8"/>
          <p:cNvSpPr txBox="1"/>
          <p:nvPr/>
        </p:nvSpPr>
        <p:spPr>
          <a:xfrm>
            <a:off x="640080" y="1463040"/>
            <a:ext cx="10789920" cy="1613262"/>
          </a:xfrm>
          <a:prstGeom prst="rect">
            <a:avLst/>
          </a:prstGeom>
          <a:noFill/>
        </p:spPr>
        <p:txBody>
          <a:bodyPr wrap="square" lIns="0" tIns="0" rIns="0" bIns="0">
            <a:spAutoFit/>
          </a:bodyPr>
          <a:lstStyle/>
          <a:p>
            <a:pPr>
              <a:lnSpc>
                <a:spcPct val="105000"/>
              </a:lnSpc>
              <a:spcAft>
                <a:spcPts val="1800"/>
              </a:spcAft>
            </a:pPr>
            <a:r>
              <a:rPr sz="1800" b="0" dirty="0">
                <a:solidFill>
                  <a:srgbClr val="2B2B2B"/>
                </a:solidFill>
                <a:latin typeface="Calibri"/>
              </a:rPr>
              <a:t>•  Wait for the friend request to come from the participant — don't send one yourself</a:t>
            </a:r>
          </a:p>
          <a:p>
            <a:pPr>
              <a:lnSpc>
                <a:spcPct val="105000"/>
              </a:lnSpc>
              <a:spcAft>
                <a:spcPts val="1800"/>
              </a:spcAft>
            </a:pPr>
            <a:r>
              <a:rPr sz="1800" b="0" dirty="0">
                <a:solidFill>
                  <a:srgbClr val="2B2B2B"/>
                </a:solidFill>
                <a:latin typeface="Calibri"/>
              </a:rPr>
              <a:t>•  Direct messaging is fine for communication; you don't need to be “friends” on the platform to do it</a:t>
            </a:r>
          </a:p>
          <a:p>
            <a:pPr>
              <a:lnSpc>
                <a:spcPct val="105000"/>
              </a:lnSpc>
              <a:spcAft>
                <a:spcPts val="1800"/>
              </a:spcAft>
            </a:pPr>
            <a:r>
              <a:rPr sz="1800" b="0" dirty="0">
                <a:solidFill>
                  <a:srgbClr val="2B2B2B"/>
                </a:solidFill>
                <a:latin typeface="Calibri"/>
              </a:rPr>
              <a:t>•  Even on your personal account, you're still functioning as a Primary Provider — every standard in th</a:t>
            </a:r>
            <a:r>
              <a:rPr lang="en-US" sz="1800" b="0" dirty="0">
                <a:solidFill>
                  <a:srgbClr val="2B2B2B"/>
                </a:solidFill>
                <a:latin typeface="Calibri"/>
              </a:rPr>
              <a:t>e Primary Provider </a:t>
            </a:r>
            <a:r>
              <a:rPr sz="1800" b="0" dirty="0">
                <a:solidFill>
                  <a:srgbClr val="2B2B2B"/>
                </a:solidFill>
                <a:latin typeface="Calibri"/>
              </a:rPr>
              <a:t>document still applies</a:t>
            </a:r>
          </a:p>
        </p:txBody>
      </p:sp>
      <p:sp>
        <p:nvSpPr>
          <p:cNvPr id="10" name="Rectangle 9"/>
          <p:cNvSpPr/>
          <p:nvPr/>
        </p:nvSpPr>
        <p:spPr>
          <a:xfrm>
            <a:off x="640080" y="4663440"/>
            <a:ext cx="10789920" cy="822960"/>
          </a:xfrm>
          <a:prstGeom prst="rect">
            <a:avLst/>
          </a:prstGeom>
          <a:solidFill>
            <a:srgbClr val="F4E3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14400" y="4846320"/>
            <a:ext cx="10241280" cy="457200"/>
          </a:xfrm>
          <a:prstGeom prst="rect">
            <a:avLst/>
          </a:prstGeom>
          <a:noFill/>
        </p:spPr>
        <p:txBody>
          <a:bodyPr wrap="square" lIns="0" tIns="0" rIns="0" bIns="0" anchor="t">
            <a:spAutoFit/>
          </a:bodyPr>
          <a:lstStyle/>
          <a:p>
            <a:pPr algn="l">
              <a:lnSpc>
                <a:spcPct val="100000"/>
              </a:lnSpc>
            </a:pPr>
            <a:r>
              <a:rPr sz="1400" b="0" i="1">
                <a:solidFill>
                  <a:srgbClr val="143D40"/>
                </a:solidFill>
                <a:latin typeface="Calibri"/>
              </a:rPr>
              <a:t>Check your employer's specific social media policy for anything beyond this standard.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BOUNDARY AREA 3</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Contact Frequency &amp; Availability</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10</a:t>
            </a:r>
          </a:p>
        </p:txBody>
      </p:sp>
      <p:sp>
        <p:nvSpPr>
          <p:cNvPr id="9" name="TextBox 8"/>
          <p:cNvSpPr txBox="1"/>
          <p:nvPr/>
        </p:nvSpPr>
        <p:spPr>
          <a:xfrm>
            <a:off x="640080" y="1463040"/>
            <a:ext cx="10789920" cy="2926080"/>
          </a:xfrm>
          <a:prstGeom prst="rect">
            <a:avLst/>
          </a:prstGeom>
          <a:noFill/>
        </p:spPr>
        <p:txBody>
          <a:bodyPr wrap="square" lIns="0" tIns="0" rIns="0" bIns="0">
            <a:spAutoFit/>
          </a:bodyPr>
          <a:lstStyle/>
          <a:p>
            <a:pPr>
              <a:lnSpc>
                <a:spcPct val="105000"/>
              </a:lnSpc>
              <a:spcAft>
                <a:spcPts val="1600"/>
              </a:spcAft>
            </a:pPr>
            <a:r>
              <a:rPr sz="1800" b="0">
                <a:solidFill>
                  <a:srgbClr val="2B2B2B"/>
                </a:solidFill>
                <a:latin typeface="Calibri"/>
              </a:rPr>
              <a:t>•  Contact each participant at least every two weeks to check in on their plan</a:t>
            </a:r>
          </a:p>
          <a:p>
            <a:pPr>
              <a:lnSpc>
                <a:spcPct val="105000"/>
              </a:lnSpc>
              <a:spcAft>
                <a:spcPts val="1600"/>
              </a:spcAft>
            </a:pPr>
            <a:r>
              <a:rPr sz="1800" b="0">
                <a:solidFill>
                  <a:srgbClr val="2B2B2B"/>
                </a:solidFill>
                <a:latin typeface="Calibri"/>
              </a:rPr>
              <a:t>•  Document contact and attempts to contact — ideally immediately, best practice within 24 hours, minimum within two business days</a:t>
            </a:r>
          </a:p>
          <a:p>
            <a:pPr>
              <a:lnSpc>
                <a:spcPct val="105000"/>
              </a:lnSpc>
              <a:spcAft>
                <a:spcPts val="1600"/>
              </a:spcAft>
            </a:pPr>
            <a:r>
              <a:rPr sz="1800" b="0">
                <a:solidFill>
                  <a:srgbClr val="2B2B2B"/>
                </a:solidFill>
                <a:latin typeface="Calibri"/>
              </a:rPr>
              <a:t>•  Being available doesn't mean being on call around the clock</a:t>
            </a:r>
          </a:p>
        </p:txBody>
      </p:sp>
      <p:sp>
        <p:nvSpPr>
          <p:cNvPr id="10" name="Rectangle 9"/>
          <p:cNvSpPr/>
          <p:nvPr/>
        </p:nvSpPr>
        <p:spPr>
          <a:xfrm>
            <a:off x="640080" y="4434840"/>
            <a:ext cx="10789920" cy="1051560"/>
          </a:xfrm>
          <a:prstGeom prst="rect">
            <a:avLst/>
          </a:prstGeom>
          <a:solidFill>
            <a:srgbClr val="E7F0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14400" y="4590288"/>
            <a:ext cx="10241280" cy="365760"/>
          </a:xfrm>
          <a:prstGeom prst="rect">
            <a:avLst/>
          </a:prstGeom>
          <a:noFill/>
        </p:spPr>
        <p:txBody>
          <a:bodyPr wrap="square" lIns="0" tIns="0" rIns="0" bIns="0" anchor="t">
            <a:spAutoFit/>
          </a:bodyPr>
          <a:lstStyle/>
          <a:p>
            <a:pPr algn="l">
              <a:lnSpc>
                <a:spcPct val="100000"/>
              </a:lnSpc>
            </a:pPr>
            <a:r>
              <a:rPr sz="1300" b="1" i="0">
                <a:solidFill>
                  <a:srgbClr val="143D40"/>
                </a:solidFill>
                <a:latin typeface="Calibri"/>
              </a:rPr>
              <a:t>WHY THIS IS A BOUNDARY, NOT JUST A METRIC</a:t>
            </a:r>
          </a:p>
        </p:txBody>
      </p:sp>
      <p:sp>
        <p:nvSpPr>
          <p:cNvPr id="12" name="TextBox 11"/>
          <p:cNvSpPr txBox="1"/>
          <p:nvPr/>
        </p:nvSpPr>
        <p:spPr>
          <a:xfrm>
            <a:off x="914400" y="4956048"/>
            <a:ext cx="10241280" cy="457200"/>
          </a:xfrm>
          <a:prstGeom prst="rect">
            <a:avLst/>
          </a:prstGeom>
          <a:noFill/>
        </p:spPr>
        <p:txBody>
          <a:bodyPr wrap="square" lIns="0" tIns="0" rIns="0" bIns="0" anchor="t">
            <a:spAutoFit/>
          </a:bodyPr>
          <a:lstStyle/>
          <a:p>
            <a:pPr algn="l">
              <a:lnSpc>
                <a:spcPct val="100000"/>
              </a:lnSpc>
            </a:pPr>
            <a:r>
              <a:rPr sz="1400" b="0" i="0">
                <a:solidFill>
                  <a:srgbClr val="2B2B2B"/>
                </a:solidFill>
                <a:latin typeface="Calibri"/>
              </a:rPr>
              <a:t>Consistent, predictable contact builds more trust than constant access ever could.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BOUNDARY AREA 4</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Transportation &amp; “Going the Extra Mile”</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11</a:t>
            </a:r>
          </a:p>
        </p:txBody>
      </p:sp>
      <p:sp>
        <p:nvSpPr>
          <p:cNvPr id="9" name="TextBox 8"/>
          <p:cNvSpPr txBox="1"/>
          <p:nvPr/>
        </p:nvSpPr>
        <p:spPr>
          <a:xfrm>
            <a:off x="640080" y="1463040"/>
            <a:ext cx="10789920" cy="3108960"/>
          </a:xfrm>
          <a:prstGeom prst="rect">
            <a:avLst/>
          </a:prstGeom>
          <a:noFill/>
        </p:spPr>
        <p:txBody>
          <a:bodyPr wrap="square" lIns="0" tIns="0" rIns="0" bIns="0">
            <a:spAutoFit/>
          </a:bodyPr>
          <a:lstStyle/>
          <a:p>
            <a:pPr>
              <a:lnSpc>
                <a:spcPct val="105000"/>
              </a:lnSpc>
              <a:spcAft>
                <a:spcPts val="1800"/>
              </a:spcAft>
            </a:pPr>
            <a:r>
              <a:rPr sz="1800" b="0">
                <a:solidFill>
                  <a:srgbClr val="2B2B2B"/>
                </a:solidFill>
                <a:latin typeface="Calibri"/>
              </a:rPr>
              <a:t>•  Transporting participants: refer to your employer's specific policy</a:t>
            </a:r>
          </a:p>
          <a:p>
            <a:pPr>
              <a:lnSpc>
                <a:spcPct val="105000"/>
              </a:lnSpc>
              <a:spcAft>
                <a:spcPts val="1800"/>
              </a:spcAft>
            </a:pPr>
            <a:r>
              <a:rPr sz="1800" b="0">
                <a:solidFill>
                  <a:srgbClr val="2B2B2B"/>
                </a:solidFill>
                <a:latin typeface="Calibri"/>
              </a:rPr>
              <a:t>•  Before saying yes to an “extra” — a ride, running an errand, covering a cost — ask: does this build the participant's capacity, or does it create dependency on me specifically?</a:t>
            </a:r>
          </a:p>
          <a:p>
            <a:pPr>
              <a:lnSpc>
                <a:spcPct val="105000"/>
              </a:lnSpc>
              <a:spcAft>
                <a:spcPts val="1800"/>
              </a:spcAft>
            </a:pPr>
            <a:r>
              <a:rPr sz="1800" b="0">
                <a:solidFill>
                  <a:srgbClr val="2B2B2B"/>
                </a:solidFill>
                <a:latin typeface="Calibri"/>
              </a:rPr>
              <a:t>•  When you're unsure, that's exactly what your Primary Provider Mentor or Community Alliance Coordinator is there for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BOUNDARY AREA 5</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Appearance &amp; Professional Conduct</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12</a:t>
            </a:r>
          </a:p>
        </p:txBody>
      </p:sp>
      <p:sp>
        <p:nvSpPr>
          <p:cNvPr id="9" name="TextBox 8"/>
          <p:cNvSpPr txBox="1"/>
          <p:nvPr/>
        </p:nvSpPr>
        <p:spPr>
          <a:xfrm>
            <a:off x="640080" y="1463040"/>
            <a:ext cx="10789920" cy="3108960"/>
          </a:xfrm>
          <a:prstGeom prst="rect">
            <a:avLst/>
          </a:prstGeom>
          <a:noFill/>
        </p:spPr>
        <p:txBody>
          <a:bodyPr wrap="square" lIns="0" tIns="0" rIns="0" bIns="0">
            <a:spAutoFit/>
          </a:bodyPr>
          <a:lstStyle/>
          <a:p>
            <a:pPr>
              <a:lnSpc>
                <a:spcPct val="105000"/>
              </a:lnSpc>
              <a:spcAft>
                <a:spcPts val="1600"/>
              </a:spcAft>
            </a:pPr>
            <a:r>
              <a:rPr sz="1800" b="0">
                <a:solidFill>
                  <a:srgbClr val="2B2B2B"/>
                </a:solidFill>
                <a:latin typeface="Calibri"/>
              </a:rPr>
              <a:t>•  Dress neatly and appropriately; maintain good personal hygiene</a:t>
            </a:r>
          </a:p>
          <a:p>
            <a:pPr>
              <a:lnSpc>
                <a:spcPct val="105000"/>
              </a:lnSpc>
              <a:spcAft>
                <a:spcPts val="1600"/>
              </a:spcAft>
            </a:pPr>
            <a:r>
              <a:rPr sz="1800" b="0">
                <a:solidFill>
                  <a:srgbClr val="2B2B2B"/>
                </a:solidFill>
                <a:latin typeface="Calibri"/>
              </a:rPr>
              <a:t>•  Use common sense and sound judgment for daily work attire</a:t>
            </a:r>
          </a:p>
          <a:p>
            <a:pPr>
              <a:lnSpc>
                <a:spcPct val="105000"/>
              </a:lnSpc>
              <a:spcAft>
                <a:spcPts val="1600"/>
              </a:spcAft>
            </a:pPr>
            <a:r>
              <a:rPr sz="1800" b="0">
                <a:solidFill>
                  <a:srgbClr val="2B2B2B"/>
                </a:solidFill>
                <a:latin typeface="Calibri"/>
              </a:rPr>
              <a:t>•  Business casual is recommended for court, public meetings, seminars, and partner meetings</a:t>
            </a:r>
          </a:p>
          <a:p>
            <a:pPr>
              <a:lnSpc>
                <a:spcPct val="105000"/>
              </a:lnSpc>
              <a:spcAft>
                <a:spcPts val="1600"/>
              </a:spcAft>
            </a:pPr>
            <a:r>
              <a:rPr sz="1800" b="0">
                <a:solidFill>
                  <a:srgbClr val="2B2B2B"/>
                </a:solidFill>
                <a:latin typeface="Calibri"/>
              </a:rPr>
              <a:t>•  Your presence reinforces trust with the whole system around your participant — courts, partners, and the participant themselves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BOUNDARY AREA 6</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Empowerment vs. Enabling</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13</a:t>
            </a:r>
          </a:p>
        </p:txBody>
      </p:sp>
      <p:sp>
        <p:nvSpPr>
          <p:cNvPr id="9" name="TextBox 8"/>
          <p:cNvSpPr txBox="1"/>
          <p:nvPr/>
        </p:nvSpPr>
        <p:spPr>
          <a:xfrm>
            <a:off x="640080" y="1371600"/>
            <a:ext cx="10789920" cy="548640"/>
          </a:xfrm>
          <a:prstGeom prst="rect">
            <a:avLst/>
          </a:prstGeom>
          <a:noFill/>
        </p:spPr>
        <p:txBody>
          <a:bodyPr wrap="square" lIns="0" tIns="0" rIns="0" bIns="0" anchor="t">
            <a:spAutoFit/>
          </a:bodyPr>
          <a:lstStyle/>
          <a:p>
            <a:pPr algn="l">
              <a:lnSpc>
                <a:spcPct val="100000"/>
              </a:lnSpc>
            </a:pPr>
            <a:r>
              <a:rPr sz="1700" b="0" i="0">
                <a:solidFill>
                  <a:srgbClr val="2B2B2B"/>
                </a:solidFill>
                <a:latin typeface="Calibri"/>
              </a:rPr>
              <a:t>Motivational Interviewing gives us the boundary language for this:</a:t>
            </a:r>
          </a:p>
        </p:txBody>
      </p:sp>
      <p:sp>
        <p:nvSpPr>
          <p:cNvPr id="10" name="Rectangle 9"/>
          <p:cNvSpPr/>
          <p:nvPr/>
        </p:nvSpPr>
        <p:spPr>
          <a:xfrm>
            <a:off x="640080" y="2057400"/>
            <a:ext cx="5349240" cy="320040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14400" y="2286000"/>
            <a:ext cx="4754880" cy="365760"/>
          </a:xfrm>
          <a:prstGeom prst="rect">
            <a:avLst/>
          </a:prstGeom>
          <a:noFill/>
        </p:spPr>
        <p:txBody>
          <a:bodyPr wrap="square" lIns="0" tIns="0" rIns="0" bIns="0" anchor="t">
            <a:spAutoFit/>
          </a:bodyPr>
          <a:lstStyle/>
          <a:p>
            <a:pPr algn="l">
              <a:lnSpc>
                <a:spcPct val="100000"/>
              </a:lnSpc>
            </a:pPr>
            <a:r>
              <a:rPr sz="1500" b="1" i="0">
                <a:solidFill>
                  <a:srgbClr val="143D40"/>
                </a:solidFill>
                <a:latin typeface="Calibri"/>
              </a:rPr>
              <a:t>EMPOWERMENT</a:t>
            </a:r>
          </a:p>
        </p:txBody>
      </p:sp>
      <p:sp>
        <p:nvSpPr>
          <p:cNvPr id="12" name="TextBox 11"/>
          <p:cNvSpPr txBox="1"/>
          <p:nvPr/>
        </p:nvSpPr>
        <p:spPr>
          <a:xfrm>
            <a:off x="914400" y="2743200"/>
            <a:ext cx="4846320" cy="2377440"/>
          </a:xfrm>
          <a:prstGeom prst="rect">
            <a:avLst/>
          </a:prstGeom>
          <a:noFill/>
        </p:spPr>
        <p:txBody>
          <a:bodyPr wrap="square" lIns="0" tIns="0" rIns="0" bIns="0">
            <a:spAutoFit/>
          </a:bodyPr>
          <a:lstStyle/>
          <a:p>
            <a:pPr>
              <a:lnSpc>
                <a:spcPct val="105000"/>
              </a:lnSpc>
              <a:spcAft>
                <a:spcPts val="1000"/>
              </a:spcAft>
            </a:pPr>
            <a:r>
              <a:rPr sz="1400" b="0">
                <a:solidFill>
                  <a:srgbClr val="2B2B2B"/>
                </a:solidFill>
                <a:latin typeface="Calibri"/>
              </a:rPr>
              <a:t>•  Encourage the participant's own solutions</a:t>
            </a:r>
          </a:p>
          <a:p>
            <a:pPr>
              <a:lnSpc>
                <a:spcPct val="105000"/>
              </a:lnSpc>
              <a:spcAft>
                <a:spcPts val="1000"/>
              </a:spcAft>
            </a:pPr>
            <a:r>
              <a:rPr sz="1400" b="0">
                <a:solidFill>
                  <a:srgbClr val="2B2B2B"/>
                </a:solidFill>
                <a:latin typeface="Calibri"/>
              </a:rPr>
              <a:t>•  Use reflective listening and affirmations</a:t>
            </a:r>
          </a:p>
          <a:p>
            <a:pPr>
              <a:lnSpc>
                <a:spcPct val="105000"/>
              </a:lnSpc>
              <a:spcAft>
                <a:spcPts val="1000"/>
              </a:spcAft>
            </a:pPr>
            <a:r>
              <a:rPr sz="1400" b="0">
                <a:solidFill>
                  <a:srgbClr val="2B2B2B"/>
                </a:solidFill>
                <a:latin typeface="Calibri"/>
              </a:rPr>
              <a:t>•  Respect their autonomy to choose their own path</a:t>
            </a:r>
          </a:p>
          <a:p>
            <a:pPr>
              <a:lnSpc>
                <a:spcPct val="105000"/>
              </a:lnSpc>
              <a:spcAft>
                <a:spcPts val="1000"/>
              </a:spcAft>
            </a:pPr>
            <a:r>
              <a:rPr sz="1400" b="0">
                <a:solidFill>
                  <a:srgbClr val="2B2B2B"/>
                </a:solidFill>
                <a:latin typeface="Calibri"/>
              </a:rPr>
              <a:t>•  Support self-efficacy — belief they can succeed</a:t>
            </a:r>
          </a:p>
        </p:txBody>
      </p:sp>
      <p:sp>
        <p:nvSpPr>
          <p:cNvPr id="13" name="Rectangle 12"/>
          <p:cNvSpPr/>
          <p:nvPr/>
        </p:nvSpPr>
        <p:spPr>
          <a:xfrm>
            <a:off x="6172200" y="2057400"/>
            <a:ext cx="5349240" cy="3200400"/>
          </a:xfrm>
          <a:prstGeom prst="rect">
            <a:avLst/>
          </a:prstGeom>
          <a:solidFill>
            <a:srgbClr val="F7E9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46520" y="2286000"/>
            <a:ext cx="4754880" cy="365760"/>
          </a:xfrm>
          <a:prstGeom prst="rect">
            <a:avLst/>
          </a:prstGeom>
          <a:noFill/>
        </p:spPr>
        <p:txBody>
          <a:bodyPr wrap="square" lIns="0" tIns="0" rIns="0" bIns="0" anchor="t">
            <a:spAutoFit/>
          </a:bodyPr>
          <a:lstStyle/>
          <a:p>
            <a:pPr algn="l">
              <a:lnSpc>
                <a:spcPct val="100000"/>
              </a:lnSpc>
            </a:pPr>
            <a:r>
              <a:rPr sz="1500" b="1" i="0">
                <a:solidFill>
                  <a:srgbClr val="9A3E1E"/>
                </a:solidFill>
                <a:latin typeface="Calibri"/>
              </a:rPr>
              <a:t>ENABLING (WATCH FOR THIS)</a:t>
            </a:r>
          </a:p>
        </p:txBody>
      </p:sp>
      <p:sp>
        <p:nvSpPr>
          <p:cNvPr id="15" name="TextBox 14"/>
          <p:cNvSpPr txBox="1"/>
          <p:nvPr/>
        </p:nvSpPr>
        <p:spPr>
          <a:xfrm>
            <a:off x="6446520" y="2743200"/>
            <a:ext cx="4846320" cy="2377440"/>
          </a:xfrm>
          <a:prstGeom prst="rect">
            <a:avLst/>
          </a:prstGeom>
          <a:noFill/>
        </p:spPr>
        <p:txBody>
          <a:bodyPr wrap="square" lIns="0" tIns="0" rIns="0" bIns="0">
            <a:spAutoFit/>
          </a:bodyPr>
          <a:lstStyle/>
          <a:p>
            <a:pPr>
              <a:lnSpc>
                <a:spcPct val="105000"/>
              </a:lnSpc>
              <a:spcAft>
                <a:spcPts val="1000"/>
              </a:spcAft>
            </a:pPr>
            <a:r>
              <a:rPr sz="1400" b="0">
                <a:solidFill>
                  <a:srgbClr val="2B2B2B"/>
                </a:solidFill>
                <a:latin typeface="Calibri"/>
              </a:rPr>
              <a:t>•  Imposing your own solution instead of theirs</a:t>
            </a:r>
          </a:p>
          <a:p>
            <a:pPr>
              <a:lnSpc>
                <a:spcPct val="105000"/>
              </a:lnSpc>
              <a:spcAft>
                <a:spcPts val="1000"/>
              </a:spcAft>
            </a:pPr>
            <a:r>
              <a:rPr sz="1400" b="0">
                <a:solidFill>
                  <a:srgbClr val="2B2B2B"/>
                </a:solidFill>
                <a:latin typeface="Calibri"/>
              </a:rPr>
              <a:t>•  Doing the task so it gets done faster</a:t>
            </a:r>
          </a:p>
          <a:p>
            <a:pPr>
              <a:lnSpc>
                <a:spcPct val="105000"/>
              </a:lnSpc>
              <a:spcAft>
                <a:spcPts val="1000"/>
              </a:spcAft>
            </a:pPr>
            <a:r>
              <a:rPr sz="1400" b="0">
                <a:solidFill>
                  <a:srgbClr val="2B2B2B"/>
                </a:solidFill>
                <a:latin typeface="Calibri"/>
              </a:rPr>
              <a:t>•  Stepping in every time there's friction</a:t>
            </a:r>
          </a:p>
          <a:p>
            <a:pPr>
              <a:lnSpc>
                <a:spcPct val="105000"/>
              </a:lnSpc>
              <a:spcAft>
                <a:spcPts val="1000"/>
              </a:spcAft>
            </a:pPr>
            <a:r>
              <a:rPr sz="1400" b="0">
                <a:solidFill>
                  <a:srgbClr val="2B2B2B"/>
                </a:solidFill>
                <a:latin typeface="Calibri"/>
              </a:rPr>
              <a:t>•  Becoming the reason they don't have to 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BOUNDARY AREA 7</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Boundaries with Partners &amp; Providers</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14</a:t>
            </a:r>
          </a:p>
        </p:txBody>
      </p:sp>
      <p:sp>
        <p:nvSpPr>
          <p:cNvPr id="9" name="TextBox 8"/>
          <p:cNvSpPr txBox="1"/>
          <p:nvPr/>
        </p:nvSpPr>
        <p:spPr>
          <a:xfrm>
            <a:off x="640080" y="1463040"/>
            <a:ext cx="10789920" cy="3291840"/>
          </a:xfrm>
          <a:prstGeom prst="rect">
            <a:avLst/>
          </a:prstGeom>
          <a:noFill/>
        </p:spPr>
        <p:txBody>
          <a:bodyPr wrap="square" lIns="0" tIns="0" rIns="0" bIns="0">
            <a:spAutoFit/>
          </a:bodyPr>
          <a:lstStyle/>
          <a:p>
            <a:pPr>
              <a:lnSpc>
                <a:spcPct val="105000"/>
              </a:lnSpc>
              <a:spcAft>
                <a:spcPts val="1600"/>
              </a:spcAft>
            </a:pPr>
            <a:r>
              <a:rPr sz="1800" b="0">
                <a:solidFill>
                  <a:srgbClr val="2B2B2B"/>
                </a:solidFill>
                <a:latin typeface="Calibri"/>
              </a:rPr>
              <a:t>•  Collaboration means working transparently with other organizations, with constant communication</a:t>
            </a:r>
          </a:p>
          <a:p>
            <a:pPr>
              <a:lnSpc>
                <a:spcPct val="105000"/>
              </a:lnSpc>
              <a:spcAft>
                <a:spcPts val="1600"/>
              </a:spcAft>
            </a:pPr>
            <a:r>
              <a:rPr sz="1800" b="0">
                <a:solidFill>
                  <a:srgbClr val="2B2B2B"/>
                </a:solidFill>
                <a:latin typeface="Calibri"/>
              </a:rPr>
              <a:t>•  You won't always agree with, approve of, or even like a partner, provider, or participant</a:t>
            </a:r>
          </a:p>
          <a:p>
            <a:pPr>
              <a:lnSpc>
                <a:spcPct val="105000"/>
              </a:lnSpc>
              <a:spcAft>
                <a:spcPts val="1600"/>
              </a:spcAft>
            </a:pPr>
            <a:r>
              <a:rPr sz="1800" b="0">
                <a:solidFill>
                  <a:srgbClr val="2B2B2B"/>
                </a:solidFill>
                <a:latin typeface="Calibri"/>
              </a:rPr>
              <a:t>•  Professionalism means setting aside personal feelings or agenda to work together for the good of the community</a:t>
            </a:r>
          </a:p>
          <a:p>
            <a:pPr>
              <a:lnSpc>
                <a:spcPct val="105000"/>
              </a:lnSpc>
              <a:spcAft>
                <a:spcPts val="1600"/>
              </a:spcAft>
            </a:pPr>
            <a:r>
              <a:rPr sz="1800" b="0">
                <a:solidFill>
                  <a:srgbClr val="2B2B2B"/>
                </a:solidFill>
                <a:latin typeface="Calibri"/>
              </a:rPr>
              <a:t>•  This applies inside your own Alliance too — with other Primary Providers and your Community Alliance Coordinator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BOUNDARY AREA 8</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Boundaries Protect You, Too</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15</a:t>
            </a:r>
          </a:p>
        </p:txBody>
      </p:sp>
      <p:sp>
        <p:nvSpPr>
          <p:cNvPr id="9" name="Rectangle 8"/>
          <p:cNvSpPr/>
          <p:nvPr/>
        </p:nvSpPr>
        <p:spPr>
          <a:xfrm>
            <a:off x="640080" y="1417320"/>
            <a:ext cx="10881360" cy="155448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960120" y="1600200"/>
            <a:ext cx="10241280" cy="1234440"/>
          </a:xfrm>
          <a:prstGeom prst="rect">
            <a:avLst/>
          </a:prstGeom>
          <a:noFill/>
        </p:spPr>
        <p:txBody>
          <a:bodyPr wrap="square" lIns="0" tIns="0" rIns="0" bIns="0" anchor="t">
            <a:spAutoFit/>
          </a:bodyPr>
          <a:lstStyle/>
          <a:p>
            <a:pPr algn="l">
              <a:lnSpc>
                <a:spcPct val="120000"/>
              </a:lnSpc>
            </a:pPr>
            <a:r>
              <a:rPr sz="1700" b="0" i="1">
                <a:solidFill>
                  <a:srgbClr val="FFFFFF"/>
                </a:solidFill>
                <a:latin typeface="Calibri"/>
              </a:rPr>
              <a:t>“Just as participants can lose hope as defeat after defeat stacks up, providers can also lose their hope in their participants' ability to change or in the system being able to change.”</a:t>
            </a:r>
          </a:p>
        </p:txBody>
      </p:sp>
      <p:sp>
        <p:nvSpPr>
          <p:cNvPr id="11" name="TextBox 10"/>
          <p:cNvSpPr txBox="1"/>
          <p:nvPr/>
        </p:nvSpPr>
        <p:spPr>
          <a:xfrm>
            <a:off x="640080" y="3246120"/>
            <a:ext cx="10789920" cy="2377440"/>
          </a:xfrm>
          <a:prstGeom prst="rect">
            <a:avLst/>
          </a:prstGeom>
          <a:noFill/>
        </p:spPr>
        <p:txBody>
          <a:bodyPr wrap="square" lIns="0" tIns="0" rIns="0" bIns="0">
            <a:spAutoFit/>
          </a:bodyPr>
          <a:lstStyle/>
          <a:p>
            <a:pPr>
              <a:lnSpc>
                <a:spcPct val="105000"/>
              </a:lnSpc>
              <a:spcAft>
                <a:spcPts val="1400"/>
              </a:spcAft>
            </a:pPr>
            <a:r>
              <a:rPr sz="1700" b="0">
                <a:solidFill>
                  <a:srgbClr val="2B2B2B"/>
                </a:solidFill>
                <a:latin typeface="Calibri"/>
              </a:rPr>
              <a:t>•  Persistence “sets providers up for heartache, also known as burnout” — this is named directly in the Primary Provider Standards</a:t>
            </a:r>
          </a:p>
          <a:p>
            <a:pPr>
              <a:lnSpc>
                <a:spcPct val="105000"/>
              </a:lnSpc>
              <a:spcAft>
                <a:spcPts val="1400"/>
              </a:spcAft>
            </a:pPr>
            <a:r>
              <a:rPr sz="1700" b="0">
                <a:solidFill>
                  <a:srgbClr val="2B2B2B"/>
                </a:solidFill>
                <a:latin typeface="Calibri"/>
              </a:rPr>
              <a:t>•  Boundaries help you balance realism with hope, sustainably, over the length of a career</a:t>
            </a:r>
          </a:p>
          <a:p>
            <a:pPr>
              <a:lnSpc>
                <a:spcPct val="105000"/>
              </a:lnSpc>
              <a:spcAft>
                <a:spcPts val="1400"/>
              </a:spcAft>
            </a:pPr>
            <a:r>
              <a:rPr sz="1700" b="0">
                <a:solidFill>
                  <a:srgbClr val="2B2B2B"/>
                </a:solidFill>
                <a:latin typeface="Calibri"/>
              </a:rPr>
              <a:t>•  This connects directly to the Self-Care &amp; Burnout Prevention session later in this track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SELF-CHECK</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Warning Signs You've Drifted Past a Boundary</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16</a:t>
            </a:r>
          </a:p>
        </p:txBody>
      </p:sp>
      <p:sp>
        <p:nvSpPr>
          <p:cNvPr id="9" name="TextBox 8"/>
          <p:cNvSpPr txBox="1"/>
          <p:nvPr/>
        </p:nvSpPr>
        <p:spPr>
          <a:xfrm>
            <a:off x="640080" y="1371600"/>
            <a:ext cx="10789920" cy="457200"/>
          </a:xfrm>
          <a:prstGeom prst="rect">
            <a:avLst/>
          </a:prstGeom>
          <a:noFill/>
        </p:spPr>
        <p:txBody>
          <a:bodyPr wrap="square" lIns="0" tIns="0" rIns="0" bIns="0" anchor="t">
            <a:spAutoFit/>
          </a:bodyPr>
          <a:lstStyle/>
          <a:p>
            <a:pPr algn="l">
              <a:lnSpc>
                <a:spcPct val="100000"/>
              </a:lnSpc>
            </a:pPr>
            <a:r>
              <a:rPr sz="1500" b="0" i="1">
                <a:solidFill>
                  <a:srgbClr val="6B6B6B"/>
                </a:solidFill>
                <a:latin typeface="Calibri"/>
              </a:rPr>
              <a:t>Ask yourself these questions honestly — no judgment, just awareness.</a:t>
            </a:r>
          </a:p>
        </p:txBody>
      </p:sp>
      <p:sp>
        <p:nvSpPr>
          <p:cNvPr id="10" name="TextBox 9"/>
          <p:cNvSpPr txBox="1"/>
          <p:nvPr/>
        </p:nvSpPr>
        <p:spPr>
          <a:xfrm>
            <a:off x="640080" y="1920240"/>
            <a:ext cx="10789920" cy="4114800"/>
          </a:xfrm>
          <a:prstGeom prst="rect">
            <a:avLst/>
          </a:prstGeom>
          <a:noFill/>
        </p:spPr>
        <p:txBody>
          <a:bodyPr wrap="square" lIns="0" tIns="0" rIns="0" bIns="0">
            <a:spAutoFit/>
          </a:bodyPr>
          <a:lstStyle/>
          <a:p>
            <a:pPr>
              <a:lnSpc>
                <a:spcPct val="105000"/>
              </a:lnSpc>
              <a:spcAft>
                <a:spcPts val="1600"/>
              </a:spcAft>
            </a:pPr>
            <a:r>
              <a:rPr sz="1800" b="0">
                <a:solidFill>
                  <a:srgbClr val="2B2B2B"/>
                </a:solidFill>
                <a:latin typeface="Calibri"/>
              </a:rPr>
              <a:t>•  Am I doing tasks the participant is capable of doing themselves?</a:t>
            </a:r>
          </a:p>
          <a:p>
            <a:pPr>
              <a:lnSpc>
                <a:spcPct val="105000"/>
              </a:lnSpc>
              <a:spcAft>
                <a:spcPts val="1600"/>
              </a:spcAft>
            </a:pPr>
            <a:r>
              <a:rPr sz="1800" b="0">
                <a:solidFill>
                  <a:srgbClr val="2B2B2B"/>
                </a:solidFill>
                <a:latin typeface="Calibri"/>
              </a:rPr>
              <a:t>•  Am I sharing my own personal problems to feel closer to a participant?</a:t>
            </a:r>
          </a:p>
          <a:p>
            <a:pPr>
              <a:lnSpc>
                <a:spcPct val="105000"/>
              </a:lnSpc>
              <a:spcAft>
                <a:spcPts val="1600"/>
              </a:spcAft>
            </a:pPr>
            <a:r>
              <a:rPr sz="1800" b="0">
                <a:solidFill>
                  <a:srgbClr val="2B2B2B"/>
                </a:solidFill>
                <a:latin typeface="Calibri"/>
              </a:rPr>
              <a:t>•  Am I available at all hours, even when it isn't a real emergency?</a:t>
            </a:r>
          </a:p>
          <a:p>
            <a:pPr>
              <a:lnSpc>
                <a:spcPct val="105000"/>
              </a:lnSpc>
              <a:spcAft>
                <a:spcPts val="1600"/>
              </a:spcAft>
            </a:pPr>
            <a:r>
              <a:rPr sz="1800" b="0">
                <a:solidFill>
                  <a:srgbClr val="2B2B2B"/>
                </a:solidFill>
                <a:latin typeface="Calibri"/>
              </a:rPr>
              <a:t>•  Do I believe I'm the only one who can help this particular participant?</a:t>
            </a:r>
          </a:p>
          <a:p>
            <a:pPr>
              <a:lnSpc>
                <a:spcPct val="105000"/>
              </a:lnSpc>
              <a:spcAft>
                <a:spcPts val="1600"/>
              </a:spcAft>
            </a:pPr>
            <a:r>
              <a:rPr sz="1800" b="0">
                <a:solidFill>
                  <a:srgbClr val="2B2B2B"/>
                </a:solidFill>
                <a:latin typeface="Calibri"/>
              </a:rPr>
              <a:t>•  Am I making exceptions for this participant that I wouldn't make for anyone else?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143D40"/>
        </a:solidFill>
        <a:effectLst/>
      </p:bgPr>
    </p:bg>
    <p:spTree>
      <p:nvGrpSpPr>
        <p:cNvPr id="1" name=""/>
        <p:cNvGrpSpPr/>
        <p:nvPr/>
      </p:nvGrpSpPr>
      <p:grpSpPr>
        <a:xfrm>
          <a:off x="0" y="0"/>
          <a:ext cx="0" cy="0"/>
          <a:chOff x="0" y="0"/>
          <a:chExt cx="0" cy="0"/>
        </a:xfrm>
      </p:grpSpPr>
      <p:sp>
        <p:nvSpPr>
          <p:cNvPr id="2" name="Rectangle 1"/>
          <p:cNvSpPr/>
          <p:nvPr/>
        </p:nvSpPr>
        <p:spPr>
          <a:xfrm>
            <a:off x="0" y="0"/>
            <a:ext cx="164592" cy="685800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822960"/>
            <a:ext cx="10058400" cy="457200"/>
          </a:xfrm>
          <a:prstGeom prst="rect">
            <a:avLst/>
          </a:prstGeom>
          <a:noFill/>
        </p:spPr>
        <p:txBody>
          <a:bodyPr wrap="square" lIns="0" tIns="0" rIns="0" bIns="0" anchor="t">
            <a:spAutoFit/>
          </a:bodyPr>
          <a:lstStyle/>
          <a:p>
            <a:pPr algn="l">
              <a:lnSpc>
                <a:spcPct val="100000"/>
              </a:lnSpc>
            </a:pPr>
            <a:r>
              <a:rPr sz="1600" b="1" i="0">
                <a:solidFill>
                  <a:srgbClr val="F4E3C6"/>
                </a:solidFill>
                <a:latin typeface="Calibri"/>
              </a:rPr>
              <a:t>LET'S GET MOVING</a:t>
            </a:r>
          </a:p>
        </p:txBody>
      </p:sp>
      <p:sp>
        <p:nvSpPr>
          <p:cNvPr id="4" name="TextBox 3"/>
          <p:cNvSpPr txBox="1"/>
          <p:nvPr/>
        </p:nvSpPr>
        <p:spPr>
          <a:xfrm>
            <a:off x="822960" y="1280160"/>
            <a:ext cx="10058400" cy="914400"/>
          </a:xfrm>
          <a:prstGeom prst="rect">
            <a:avLst/>
          </a:prstGeom>
          <a:noFill/>
        </p:spPr>
        <p:txBody>
          <a:bodyPr wrap="square" lIns="0" tIns="0" rIns="0" bIns="0" anchor="t">
            <a:spAutoFit/>
          </a:bodyPr>
          <a:lstStyle/>
          <a:p>
            <a:pPr algn="l">
              <a:lnSpc>
                <a:spcPct val="100000"/>
              </a:lnSpc>
            </a:pPr>
            <a:r>
              <a:rPr sz="3600" b="1" i="0">
                <a:solidFill>
                  <a:srgbClr val="FFFFFF"/>
                </a:solidFill>
                <a:latin typeface="Calibri"/>
              </a:rPr>
              <a:t>Activity: Where Do You Stand?</a:t>
            </a:r>
          </a:p>
        </p:txBody>
      </p:sp>
      <p:sp>
        <p:nvSpPr>
          <p:cNvPr id="5" name="TextBox 4"/>
          <p:cNvSpPr txBox="1"/>
          <p:nvPr/>
        </p:nvSpPr>
        <p:spPr>
          <a:xfrm>
            <a:off x="822960" y="2423160"/>
            <a:ext cx="10058400" cy="3566160"/>
          </a:xfrm>
          <a:prstGeom prst="rect">
            <a:avLst/>
          </a:prstGeom>
          <a:noFill/>
        </p:spPr>
        <p:txBody>
          <a:bodyPr wrap="square" lIns="0" tIns="0" rIns="0" bIns="0">
            <a:spAutoFit/>
          </a:bodyPr>
          <a:lstStyle/>
          <a:p>
            <a:pPr>
              <a:lnSpc>
                <a:spcPct val="105000"/>
              </a:lnSpc>
              <a:spcAft>
                <a:spcPts val="1800"/>
              </a:spcAft>
            </a:pPr>
            <a:r>
              <a:rPr sz="1900" b="0">
                <a:solidFill>
                  <a:srgbClr val="FFFFFF"/>
                </a:solidFill>
                <a:latin typeface="Calibri"/>
              </a:rPr>
              <a:t>•  Four corners of the room are labeled: Always Okay / Depends / Rarely Okay / Never Okay</a:t>
            </a:r>
          </a:p>
          <a:p>
            <a:pPr>
              <a:lnSpc>
                <a:spcPct val="105000"/>
              </a:lnSpc>
              <a:spcAft>
                <a:spcPts val="1800"/>
              </a:spcAft>
            </a:pPr>
            <a:r>
              <a:rPr sz="1900" b="0">
                <a:solidFill>
                  <a:srgbClr val="FFFFFF"/>
                </a:solidFill>
                <a:latin typeface="Calibri"/>
              </a:rPr>
              <a:t>•  We'll read a scenario out loud</a:t>
            </a:r>
          </a:p>
          <a:p>
            <a:pPr>
              <a:lnSpc>
                <a:spcPct val="105000"/>
              </a:lnSpc>
              <a:spcAft>
                <a:spcPts val="1800"/>
              </a:spcAft>
            </a:pPr>
            <a:r>
              <a:rPr sz="1900" b="0">
                <a:solidFill>
                  <a:srgbClr val="FFFFFF"/>
                </a:solidFill>
                <a:latin typeface="Calibri"/>
              </a:rPr>
              <a:t>•  Move to the corner that matches your gut reaction — no overthinking it</a:t>
            </a:r>
          </a:p>
          <a:p>
            <a:pPr>
              <a:lnSpc>
                <a:spcPct val="105000"/>
              </a:lnSpc>
              <a:spcAft>
                <a:spcPts val="1800"/>
              </a:spcAft>
            </a:pPr>
            <a:r>
              <a:rPr sz="1900" b="0">
                <a:solidFill>
                  <a:srgbClr val="FFFFFF"/>
                </a:solidFill>
                <a:latin typeface="Calibri"/>
              </a:rPr>
              <a:t>•  Talk for 60 seconds with whoever's standing near you about why you're there</a:t>
            </a:r>
          </a:p>
          <a:p>
            <a:pPr>
              <a:lnSpc>
                <a:spcPct val="105000"/>
              </a:lnSpc>
              <a:spcAft>
                <a:spcPts val="1800"/>
              </a:spcAft>
            </a:pPr>
            <a:r>
              <a:rPr sz="1900" b="0">
                <a:solidFill>
                  <a:srgbClr val="FFFFFF"/>
                </a:solidFill>
                <a:latin typeface="Calibri"/>
              </a:rPr>
              <a:t>•  A few people share out, then we move to the next scenario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ACTIVITY — ROUND 1</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Scenario Cards: Round 1</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17</a:t>
            </a:r>
          </a:p>
        </p:txBody>
      </p:sp>
      <p:sp>
        <p:nvSpPr>
          <p:cNvPr id="9" name="Rectangle 8"/>
          <p:cNvSpPr/>
          <p:nvPr/>
        </p:nvSpPr>
        <p:spPr>
          <a:xfrm>
            <a:off x="640080" y="1554480"/>
            <a:ext cx="10881360" cy="96012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40080" y="1554480"/>
            <a:ext cx="82296" cy="9601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60120" y="1554480"/>
            <a:ext cx="10241280" cy="960120"/>
          </a:xfrm>
          <a:prstGeom prst="rect">
            <a:avLst/>
          </a:prstGeom>
          <a:noFill/>
        </p:spPr>
        <p:txBody>
          <a:bodyPr wrap="square" lIns="0" tIns="0" rIns="0" bIns="0" anchor="ctr">
            <a:spAutoFit/>
          </a:bodyPr>
          <a:lstStyle/>
          <a:p>
            <a:pPr algn="l">
              <a:lnSpc>
                <a:spcPct val="100000"/>
              </a:lnSpc>
            </a:pPr>
            <a:r>
              <a:rPr sz="1900" b="0" i="0">
                <a:solidFill>
                  <a:srgbClr val="2B2B2B"/>
                </a:solidFill>
                <a:latin typeface="Calibri"/>
              </a:rPr>
              <a:t>1. A participant sends you a friend request on Facebook.</a:t>
            </a:r>
          </a:p>
        </p:txBody>
      </p:sp>
      <p:sp>
        <p:nvSpPr>
          <p:cNvPr id="12" name="Rectangle 11"/>
          <p:cNvSpPr/>
          <p:nvPr/>
        </p:nvSpPr>
        <p:spPr>
          <a:xfrm>
            <a:off x="640080" y="2651760"/>
            <a:ext cx="10881360" cy="96012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640080" y="2651760"/>
            <a:ext cx="82296" cy="9601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60120" y="2985626"/>
            <a:ext cx="10241280" cy="292388"/>
          </a:xfrm>
          <a:prstGeom prst="rect">
            <a:avLst/>
          </a:prstGeom>
          <a:noFill/>
        </p:spPr>
        <p:txBody>
          <a:bodyPr wrap="square" lIns="0" tIns="0" rIns="0" bIns="0" anchor="ctr">
            <a:spAutoFit/>
          </a:bodyPr>
          <a:lstStyle/>
          <a:p>
            <a:pPr algn="l">
              <a:lnSpc>
                <a:spcPct val="100000"/>
              </a:lnSpc>
            </a:pPr>
            <a:r>
              <a:rPr sz="1900" b="0" i="0" dirty="0">
                <a:solidFill>
                  <a:srgbClr val="2B2B2B"/>
                </a:solidFill>
                <a:latin typeface="Calibri"/>
              </a:rPr>
              <a:t>2. A participant asks for your personal cell number because it's “easier” than </a:t>
            </a:r>
            <a:r>
              <a:rPr lang="en-US" sz="1900" dirty="0">
                <a:solidFill>
                  <a:srgbClr val="2B2B2B"/>
                </a:solidFill>
                <a:latin typeface="Calibri"/>
              </a:rPr>
              <a:t>your office phone</a:t>
            </a:r>
            <a:r>
              <a:rPr sz="1900" b="0" i="0" dirty="0">
                <a:solidFill>
                  <a:srgbClr val="2B2B2B"/>
                </a:solidFill>
                <a:latin typeface="Calibri"/>
              </a:rPr>
              <a:t>.</a:t>
            </a:r>
          </a:p>
        </p:txBody>
      </p:sp>
      <p:sp>
        <p:nvSpPr>
          <p:cNvPr id="15" name="Rectangle 14"/>
          <p:cNvSpPr/>
          <p:nvPr/>
        </p:nvSpPr>
        <p:spPr>
          <a:xfrm>
            <a:off x="640080" y="3749040"/>
            <a:ext cx="10881360" cy="96012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40080" y="3749040"/>
            <a:ext cx="82296" cy="9601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60120" y="3749040"/>
            <a:ext cx="10241280" cy="960120"/>
          </a:xfrm>
          <a:prstGeom prst="rect">
            <a:avLst/>
          </a:prstGeom>
          <a:noFill/>
        </p:spPr>
        <p:txBody>
          <a:bodyPr wrap="square" lIns="0" tIns="0" rIns="0" bIns="0" anchor="ctr">
            <a:spAutoFit/>
          </a:bodyPr>
          <a:lstStyle/>
          <a:p>
            <a:pPr algn="l">
              <a:lnSpc>
                <a:spcPct val="100000"/>
              </a:lnSpc>
            </a:pPr>
            <a:r>
              <a:rPr sz="1900" b="0" i="0">
                <a:solidFill>
                  <a:srgbClr val="2B2B2B"/>
                </a:solidFill>
                <a:latin typeface="Calibri"/>
              </a:rPr>
              <a:t>3. You drive a participant to a job interview in your own car.</a:t>
            </a:r>
          </a:p>
        </p:txBody>
      </p:sp>
      <p:sp>
        <p:nvSpPr>
          <p:cNvPr id="18" name="Rectangle 17"/>
          <p:cNvSpPr/>
          <p:nvPr/>
        </p:nvSpPr>
        <p:spPr>
          <a:xfrm>
            <a:off x="640080" y="4846320"/>
            <a:ext cx="10881360" cy="96012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40080" y="4846320"/>
            <a:ext cx="82296" cy="9601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960120" y="4846320"/>
            <a:ext cx="10241280" cy="960120"/>
          </a:xfrm>
          <a:prstGeom prst="rect">
            <a:avLst/>
          </a:prstGeom>
          <a:noFill/>
        </p:spPr>
        <p:txBody>
          <a:bodyPr wrap="square" lIns="0" tIns="0" rIns="0" bIns="0" anchor="ctr">
            <a:spAutoFit/>
          </a:bodyPr>
          <a:lstStyle/>
          <a:p>
            <a:pPr algn="l">
              <a:lnSpc>
                <a:spcPct val="100000"/>
              </a:lnSpc>
            </a:pPr>
            <a:r>
              <a:rPr sz="1900" b="0" i="0">
                <a:solidFill>
                  <a:srgbClr val="2B2B2B"/>
                </a:solidFill>
                <a:latin typeface="Calibri"/>
              </a:rPr>
              <a:t>4. A participant offers you a small gift to say 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WHERE THIS FITS</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The Professional Practice &amp; Wellbeing Track</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a:t>
            </a:r>
          </a:p>
        </p:txBody>
      </p:sp>
      <p:sp>
        <p:nvSpPr>
          <p:cNvPr id="9" name="Rectangle 8"/>
          <p:cNvSpPr/>
          <p:nvPr/>
        </p:nvSpPr>
        <p:spPr>
          <a:xfrm>
            <a:off x="548640" y="1463040"/>
            <a:ext cx="11064240" cy="105156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48640" y="1463040"/>
            <a:ext cx="82296" cy="1051560"/>
          </a:xfrm>
          <a:prstGeom prst="rect">
            <a:avLst/>
          </a:prstGeom>
          <a:solidFill>
            <a:srgbClr val="1E5E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68680" y="1572768"/>
            <a:ext cx="10515600" cy="411480"/>
          </a:xfrm>
          <a:prstGeom prst="rect">
            <a:avLst/>
          </a:prstGeom>
          <a:noFill/>
        </p:spPr>
        <p:txBody>
          <a:bodyPr wrap="square" lIns="0" tIns="0" rIns="0" bIns="0" anchor="t">
            <a:spAutoFit/>
          </a:bodyPr>
          <a:lstStyle/>
          <a:p>
            <a:pPr algn="l">
              <a:lnSpc>
                <a:spcPct val="100000"/>
              </a:lnSpc>
            </a:pPr>
            <a:r>
              <a:rPr sz="1900" b="1" i="0">
                <a:solidFill>
                  <a:srgbClr val="2B2B2B"/>
                </a:solidFill>
                <a:latin typeface="Calibri"/>
              </a:rPr>
              <a:t>Serving Families in Crisis</a:t>
            </a:r>
          </a:p>
        </p:txBody>
      </p:sp>
      <p:sp>
        <p:nvSpPr>
          <p:cNvPr id="12" name="TextBox 11"/>
          <p:cNvSpPr txBox="1"/>
          <p:nvPr/>
        </p:nvSpPr>
        <p:spPr>
          <a:xfrm>
            <a:off x="868680" y="1993392"/>
            <a:ext cx="10515600" cy="457200"/>
          </a:xfrm>
          <a:prstGeom prst="rect">
            <a:avLst/>
          </a:prstGeom>
          <a:noFill/>
        </p:spPr>
        <p:txBody>
          <a:bodyPr wrap="square" lIns="0" tIns="0" rIns="0" bIns="0" anchor="t">
            <a:spAutoFit/>
          </a:bodyPr>
          <a:lstStyle/>
          <a:p>
            <a:pPr algn="l">
              <a:lnSpc>
                <a:spcPct val="100000"/>
              </a:lnSpc>
            </a:pPr>
            <a:r>
              <a:rPr sz="1300" b="0" i="0">
                <a:solidFill>
                  <a:srgbClr val="6B6B6B"/>
                </a:solidFill>
                <a:latin typeface="Calibri"/>
              </a:rPr>
              <a:t>Meeting participants where they are in their hardest moments</a:t>
            </a:r>
          </a:p>
        </p:txBody>
      </p:sp>
      <p:sp>
        <p:nvSpPr>
          <p:cNvPr id="13" name="Rectangle 12"/>
          <p:cNvSpPr/>
          <p:nvPr/>
        </p:nvSpPr>
        <p:spPr>
          <a:xfrm>
            <a:off x="548640" y="2670048"/>
            <a:ext cx="11064240" cy="1051560"/>
          </a:xfrm>
          <a:prstGeom prst="rect">
            <a:avLst/>
          </a:prstGeom>
          <a:solidFill>
            <a:srgbClr val="F4E3C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548640" y="2670048"/>
            <a:ext cx="82296" cy="105156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868680" y="2779776"/>
            <a:ext cx="10515600" cy="411480"/>
          </a:xfrm>
          <a:prstGeom prst="rect">
            <a:avLst/>
          </a:prstGeom>
          <a:noFill/>
        </p:spPr>
        <p:txBody>
          <a:bodyPr wrap="square" lIns="0" tIns="0" rIns="0" bIns="0" anchor="t">
            <a:spAutoFit/>
          </a:bodyPr>
          <a:lstStyle/>
          <a:p>
            <a:pPr algn="l">
              <a:lnSpc>
                <a:spcPct val="100000"/>
              </a:lnSpc>
            </a:pPr>
            <a:r>
              <a:rPr sz="1900" b="1" i="0">
                <a:solidFill>
                  <a:srgbClr val="143D40"/>
                </a:solidFill>
                <a:latin typeface="Calibri"/>
              </a:rPr>
              <a:t>Setting Professional Boundaries</a:t>
            </a:r>
          </a:p>
        </p:txBody>
      </p:sp>
      <p:sp>
        <p:nvSpPr>
          <p:cNvPr id="16" name="TextBox 15"/>
          <p:cNvSpPr txBox="1"/>
          <p:nvPr/>
        </p:nvSpPr>
        <p:spPr>
          <a:xfrm>
            <a:off x="868680" y="3200400"/>
            <a:ext cx="10515600" cy="457200"/>
          </a:xfrm>
          <a:prstGeom prst="rect">
            <a:avLst/>
          </a:prstGeom>
          <a:noFill/>
        </p:spPr>
        <p:txBody>
          <a:bodyPr wrap="square" lIns="0" tIns="0" rIns="0" bIns="0" anchor="t">
            <a:spAutoFit/>
          </a:bodyPr>
          <a:lstStyle/>
          <a:p>
            <a:pPr algn="l">
              <a:lnSpc>
                <a:spcPct val="100000"/>
              </a:lnSpc>
            </a:pPr>
            <a:r>
              <a:rPr sz="1300" b="0" i="0">
                <a:solidFill>
                  <a:srgbClr val="6B6B6B"/>
                </a:solidFill>
                <a:latin typeface="Calibri"/>
              </a:rPr>
              <a:t>Today's session — staying effective and grounded while doing case management</a:t>
            </a:r>
          </a:p>
        </p:txBody>
      </p:sp>
      <p:sp>
        <p:nvSpPr>
          <p:cNvPr id="17" name="Rectangle 16"/>
          <p:cNvSpPr/>
          <p:nvPr/>
        </p:nvSpPr>
        <p:spPr>
          <a:xfrm>
            <a:off x="548640" y="3877056"/>
            <a:ext cx="11064240" cy="105156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548640" y="3877056"/>
            <a:ext cx="82296" cy="1051560"/>
          </a:xfrm>
          <a:prstGeom prst="rect">
            <a:avLst/>
          </a:prstGeom>
          <a:solidFill>
            <a:srgbClr val="1E5E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868680" y="3986784"/>
            <a:ext cx="10515600" cy="411480"/>
          </a:xfrm>
          <a:prstGeom prst="rect">
            <a:avLst/>
          </a:prstGeom>
          <a:noFill/>
        </p:spPr>
        <p:txBody>
          <a:bodyPr wrap="square" lIns="0" tIns="0" rIns="0" bIns="0" anchor="t">
            <a:spAutoFit/>
          </a:bodyPr>
          <a:lstStyle/>
          <a:p>
            <a:pPr algn="l">
              <a:lnSpc>
                <a:spcPct val="100000"/>
              </a:lnSpc>
            </a:pPr>
            <a:r>
              <a:rPr sz="1900" b="1" i="0">
                <a:solidFill>
                  <a:srgbClr val="2B2B2B"/>
                </a:solidFill>
                <a:latin typeface="Calibri"/>
              </a:rPr>
              <a:t>Growing Through the Hard Sessions</a:t>
            </a:r>
          </a:p>
        </p:txBody>
      </p:sp>
      <p:sp>
        <p:nvSpPr>
          <p:cNvPr id="20" name="TextBox 19"/>
          <p:cNvSpPr txBox="1"/>
          <p:nvPr/>
        </p:nvSpPr>
        <p:spPr>
          <a:xfrm>
            <a:off x="868680" y="4407408"/>
            <a:ext cx="10515600" cy="457200"/>
          </a:xfrm>
          <a:prstGeom prst="rect">
            <a:avLst/>
          </a:prstGeom>
          <a:noFill/>
        </p:spPr>
        <p:txBody>
          <a:bodyPr wrap="square" lIns="0" tIns="0" rIns="0" bIns="0" anchor="t">
            <a:spAutoFit/>
          </a:bodyPr>
          <a:lstStyle/>
          <a:p>
            <a:pPr algn="l">
              <a:lnSpc>
                <a:spcPct val="100000"/>
              </a:lnSpc>
            </a:pPr>
            <a:r>
              <a:rPr sz="1300" b="0" i="0">
                <a:solidFill>
                  <a:srgbClr val="6B6B6B"/>
                </a:solidFill>
                <a:latin typeface="Calibri"/>
              </a:rPr>
              <a:t>Learning and adapting after difficult participant interactions</a:t>
            </a:r>
          </a:p>
        </p:txBody>
      </p:sp>
      <p:sp>
        <p:nvSpPr>
          <p:cNvPr id="21" name="Rectangle 20"/>
          <p:cNvSpPr/>
          <p:nvPr/>
        </p:nvSpPr>
        <p:spPr>
          <a:xfrm>
            <a:off x="548640" y="5084064"/>
            <a:ext cx="11064240" cy="105156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548640" y="5084064"/>
            <a:ext cx="82296" cy="1051560"/>
          </a:xfrm>
          <a:prstGeom prst="rect">
            <a:avLst/>
          </a:prstGeom>
          <a:solidFill>
            <a:srgbClr val="1E5E6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868680" y="5193792"/>
            <a:ext cx="10515600" cy="411480"/>
          </a:xfrm>
          <a:prstGeom prst="rect">
            <a:avLst/>
          </a:prstGeom>
          <a:noFill/>
        </p:spPr>
        <p:txBody>
          <a:bodyPr wrap="square" lIns="0" tIns="0" rIns="0" bIns="0" anchor="t">
            <a:spAutoFit/>
          </a:bodyPr>
          <a:lstStyle/>
          <a:p>
            <a:pPr algn="l">
              <a:lnSpc>
                <a:spcPct val="100000"/>
              </a:lnSpc>
            </a:pPr>
            <a:r>
              <a:rPr sz="1900" b="1" i="0">
                <a:solidFill>
                  <a:srgbClr val="2B2B2B"/>
                </a:solidFill>
                <a:latin typeface="Calibri"/>
              </a:rPr>
              <a:t>Self-Care &amp; Burnout Prevention</a:t>
            </a:r>
          </a:p>
        </p:txBody>
      </p:sp>
      <p:sp>
        <p:nvSpPr>
          <p:cNvPr id="24" name="TextBox 23"/>
          <p:cNvSpPr txBox="1"/>
          <p:nvPr/>
        </p:nvSpPr>
        <p:spPr>
          <a:xfrm>
            <a:off x="868680" y="5614416"/>
            <a:ext cx="10515600" cy="457200"/>
          </a:xfrm>
          <a:prstGeom prst="rect">
            <a:avLst/>
          </a:prstGeom>
          <a:noFill/>
        </p:spPr>
        <p:txBody>
          <a:bodyPr wrap="square" lIns="0" tIns="0" rIns="0" bIns="0" anchor="t">
            <a:spAutoFit/>
          </a:bodyPr>
          <a:lstStyle/>
          <a:p>
            <a:pPr algn="l">
              <a:lnSpc>
                <a:spcPct val="100000"/>
              </a:lnSpc>
            </a:pPr>
            <a:r>
              <a:rPr sz="1300" b="0" i="0">
                <a:solidFill>
                  <a:srgbClr val="6B6B6B"/>
                </a:solidFill>
                <a:latin typeface="Calibri"/>
              </a:rPr>
              <a:t>Sustaining yourself for the long haul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ACTIVITY — ROUND 2</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Scenario Cards: Round 2</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18</a:t>
            </a:r>
          </a:p>
        </p:txBody>
      </p:sp>
      <p:sp>
        <p:nvSpPr>
          <p:cNvPr id="9" name="Rectangle 8"/>
          <p:cNvSpPr/>
          <p:nvPr/>
        </p:nvSpPr>
        <p:spPr>
          <a:xfrm>
            <a:off x="640080" y="1554480"/>
            <a:ext cx="10881360" cy="96012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40080" y="1554480"/>
            <a:ext cx="82296" cy="9601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60120" y="1554480"/>
            <a:ext cx="10241280" cy="960120"/>
          </a:xfrm>
          <a:prstGeom prst="rect">
            <a:avLst/>
          </a:prstGeom>
          <a:noFill/>
        </p:spPr>
        <p:txBody>
          <a:bodyPr wrap="square" lIns="0" tIns="0" rIns="0" bIns="0" anchor="ctr">
            <a:spAutoFit/>
          </a:bodyPr>
          <a:lstStyle/>
          <a:p>
            <a:pPr algn="l">
              <a:lnSpc>
                <a:spcPct val="100000"/>
              </a:lnSpc>
            </a:pPr>
            <a:r>
              <a:rPr sz="1900" b="0" i="0">
                <a:solidFill>
                  <a:srgbClr val="2B2B2B"/>
                </a:solidFill>
                <a:latin typeface="Calibri"/>
              </a:rPr>
              <a:t>5. A participant asks you to attend their child protection hearing for support.</a:t>
            </a:r>
          </a:p>
        </p:txBody>
      </p:sp>
      <p:sp>
        <p:nvSpPr>
          <p:cNvPr id="12" name="Rectangle 11"/>
          <p:cNvSpPr/>
          <p:nvPr/>
        </p:nvSpPr>
        <p:spPr>
          <a:xfrm>
            <a:off x="640080" y="2651760"/>
            <a:ext cx="10881360" cy="96012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640080" y="2651760"/>
            <a:ext cx="82296" cy="9601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60120" y="2651760"/>
            <a:ext cx="10241280" cy="960120"/>
          </a:xfrm>
          <a:prstGeom prst="rect">
            <a:avLst/>
          </a:prstGeom>
          <a:noFill/>
        </p:spPr>
        <p:txBody>
          <a:bodyPr wrap="square" lIns="0" tIns="0" rIns="0" bIns="0" anchor="ctr">
            <a:spAutoFit/>
          </a:bodyPr>
          <a:lstStyle/>
          <a:p>
            <a:pPr algn="l">
              <a:lnSpc>
                <a:spcPct val="100000"/>
              </a:lnSpc>
            </a:pPr>
            <a:r>
              <a:rPr sz="1900" b="0" i="0">
                <a:solidFill>
                  <a:srgbClr val="2B2B2B"/>
                </a:solidFill>
                <a:latin typeface="Calibri"/>
              </a:rPr>
              <a:t>6. You've kept texting a former participant for months after their case closed.</a:t>
            </a:r>
          </a:p>
        </p:txBody>
      </p:sp>
      <p:sp>
        <p:nvSpPr>
          <p:cNvPr id="15" name="Rectangle 14"/>
          <p:cNvSpPr/>
          <p:nvPr/>
        </p:nvSpPr>
        <p:spPr>
          <a:xfrm>
            <a:off x="640080" y="3749040"/>
            <a:ext cx="10881360" cy="96012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Rectangle 15"/>
          <p:cNvSpPr/>
          <p:nvPr/>
        </p:nvSpPr>
        <p:spPr>
          <a:xfrm>
            <a:off x="640080" y="3749040"/>
            <a:ext cx="82296" cy="9601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TextBox 16"/>
          <p:cNvSpPr txBox="1"/>
          <p:nvPr/>
        </p:nvSpPr>
        <p:spPr>
          <a:xfrm>
            <a:off x="960120" y="3749040"/>
            <a:ext cx="10241280" cy="960120"/>
          </a:xfrm>
          <a:prstGeom prst="rect">
            <a:avLst/>
          </a:prstGeom>
          <a:noFill/>
        </p:spPr>
        <p:txBody>
          <a:bodyPr wrap="square" lIns="0" tIns="0" rIns="0" bIns="0" anchor="ctr">
            <a:spAutoFit/>
          </a:bodyPr>
          <a:lstStyle/>
          <a:p>
            <a:pPr algn="l">
              <a:lnSpc>
                <a:spcPct val="100000"/>
              </a:lnSpc>
            </a:pPr>
            <a:r>
              <a:rPr sz="1900" b="0" i="0">
                <a:solidFill>
                  <a:srgbClr val="2B2B2B"/>
                </a:solidFill>
                <a:latin typeface="Calibri"/>
              </a:rPr>
              <a:t>7. A participant is struggling, so you share a hard story from your own life to connect.</a:t>
            </a:r>
          </a:p>
        </p:txBody>
      </p:sp>
      <p:sp>
        <p:nvSpPr>
          <p:cNvPr id="18" name="Rectangle 17"/>
          <p:cNvSpPr/>
          <p:nvPr/>
        </p:nvSpPr>
        <p:spPr>
          <a:xfrm>
            <a:off x="640080" y="4846320"/>
            <a:ext cx="10881360" cy="96012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Rectangle 18"/>
          <p:cNvSpPr/>
          <p:nvPr/>
        </p:nvSpPr>
        <p:spPr>
          <a:xfrm>
            <a:off x="640080" y="4846320"/>
            <a:ext cx="82296" cy="9601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960120" y="4846320"/>
            <a:ext cx="10241280" cy="960120"/>
          </a:xfrm>
          <a:prstGeom prst="rect">
            <a:avLst/>
          </a:prstGeom>
          <a:noFill/>
        </p:spPr>
        <p:txBody>
          <a:bodyPr wrap="square" lIns="0" tIns="0" rIns="0" bIns="0" anchor="ctr">
            <a:spAutoFit/>
          </a:bodyPr>
          <a:lstStyle/>
          <a:p>
            <a:pPr algn="l">
              <a:lnSpc>
                <a:spcPct val="100000"/>
              </a:lnSpc>
            </a:pPr>
            <a:r>
              <a:rPr sz="1900" b="0" i="0">
                <a:solidFill>
                  <a:srgbClr val="2B2B2B"/>
                </a:solidFill>
                <a:latin typeface="Calibri"/>
              </a:rPr>
              <a:t>8. You skip documenting a conversation because “it wasn't a big deal.”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ACTIVITY DEBRIEF</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What Did We Notice?</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19</a:t>
            </a:r>
          </a:p>
        </p:txBody>
      </p:sp>
      <p:sp>
        <p:nvSpPr>
          <p:cNvPr id="9" name="TextBox 8"/>
          <p:cNvSpPr txBox="1"/>
          <p:nvPr/>
        </p:nvSpPr>
        <p:spPr>
          <a:xfrm>
            <a:off x="640080" y="1554480"/>
            <a:ext cx="10789920" cy="3931920"/>
          </a:xfrm>
          <a:prstGeom prst="rect">
            <a:avLst/>
          </a:prstGeom>
          <a:noFill/>
        </p:spPr>
        <p:txBody>
          <a:bodyPr wrap="square" lIns="0" tIns="0" rIns="0" bIns="0">
            <a:spAutoFit/>
          </a:bodyPr>
          <a:lstStyle/>
          <a:p>
            <a:pPr>
              <a:lnSpc>
                <a:spcPct val="105000"/>
              </a:lnSpc>
              <a:spcAft>
                <a:spcPts val="1800"/>
              </a:spcAft>
            </a:pPr>
            <a:r>
              <a:rPr sz="1900" b="0">
                <a:solidFill>
                  <a:srgbClr val="2B2B2B"/>
                </a:solidFill>
                <a:latin typeface="Calibri"/>
              </a:rPr>
              <a:t>•  Which scenarios split the room the most — and why?</a:t>
            </a:r>
          </a:p>
          <a:p>
            <a:pPr>
              <a:lnSpc>
                <a:spcPct val="105000"/>
              </a:lnSpc>
              <a:spcAft>
                <a:spcPts val="1800"/>
              </a:spcAft>
            </a:pPr>
            <a:r>
              <a:rPr sz="1900" b="0">
                <a:solidFill>
                  <a:srgbClr val="2B2B2B"/>
                </a:solidFill>
                <a:latin typeface="Calibri"/>
              </a:rPr>
              <a:t>•  Which standard or principle from today applies to that scenario?</a:t>
            </a:r>
          </a:p>
          <a:p>
            <a:pPr>
              <a:lnSpc>
                <a:spcPct val="105000"/>
              </a:lnSpc>
              <a:spcAft>
                <a:spcPts val="1800"/>
              </a:spcAft>
            </a:pPr>
            <a:r>
              <a:rPr sz="1900" b="0">
                <a:solidFill>
                  <a:srgbClr val="2B2B2B"/>
                </a:solidFill>
                <a:latin typeface="Calibri"/>
              </a:rPr>
              <a:t>•  What would you do differently now than you would have this morning?</a:t>
            </a:r>
          </a:p>
          <a:p>
            <a:pPr>
              <a:lnSpc>
                <a:spcPct val="105000"/>
              </a:lnSpc>
              <a:spcAft>
                <a:spcPts val="1800"/>
              </a:spcAft>
            </a:pPr>
            <a:r>
              <a:rPr sz="1900" b="0">
                <a:solidFill>
                  <a:srgbClr val="2B2B2B"/>
                </a:solidFill>
                <a:latin typeface="Calibri"/>
              </a:rPr>
              <a:t>•  There isn't one universal right answer for every scenario — the goal is shared reasoning grounded in the standards, not a rulebook for every situation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TAKE THIS WITH YOU</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Quick-Reference: Boundary Cheat Sheet</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20</a:t>
            </a:r>
          </a:p>
        </p:txBody>
      </p:sp>
      <p:sp>
        <p:nvSpPr>
          <p:cNvPr id="9" name="Rectangle 8"/>
          <p:cNvSpPr/>
          <p:nvPr/>
        </p:nvSpPr>
        <p:spPr>
          <a:xfrm>
            <a:off x="640080" y="1417320"/>
            <a:ext cx="274320" cy="2743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97280" y="1371600"/>
            <a:ext cx="10332720" cy="502920"/>
          </a:xfrm>
          <a:prstGeom prst="rect">
            <a:avLst/>
          </a:prstGeom>
          <a:noFill/>
        </p:spPr>
        <p:txBody>
          <a:bodyPr wrap="square" lIns="0" tIns="0" rIns="0" bIns="0" anchor="t">
            <a:spAutoFit/>
          </a:bodyPr>
          <a:lstStyle/>
          <a:p>
            <a:pPr algn="l">
              <a:lnSpc>
                <a:spcPct val="100000"/>
              </a:lnSpc>
            </a:pPr>
            <a:r>
              <a:rPr sz="1550" b="0" i="0">
                <a:solidFill>
                  <a:srgbClr val="2B2B2B"/>
                </a:solidFill>
                <a:latin typeface="Calibri"/>
              </a:rPr>
              <a:t>Empower — if they can do it, let them do it; help them find the time and space</a:t>
            </a:r>
          </a:p>
        </p:txBody>
      </p:sp>
      <p:sp>
        <p:nvSpPr>
          <p:cNvPr id="11" name="Rectangle 10"/>
          <p:cNvSpPr/>
          <p:nvPr/>
        </p:nvSpPr>
        <p:spPr>
          <a:xfrm>
            <a:off x="640080" y="1984248"/>
            <a:ext cx="274320" cy="2743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1097280" y="1938528"/>
            <a:ext cx="10332720" cy="502920"/>
          </a:xfrm>
          <a:prstGeom prst="rect">
            <a:avLst/>
          </a:prstGeom>
          <a:noFill/>
        </p:spPr>
        <p:txBody>
          <a:bodyPr wrap="square" lIns="0" tIns="0" rIns="0" bIns="0" anchor="t">
            <a:spAutoFit/>
          </a:bodyPr>
          <a:lstStyle/>
          <a:p>
            <a:pPr algn="l">
              <a:lnSpc>
                <a:spcPct val="100000"/>
              </a:lnSpc>
            </a:pPr>
            <a:r>
              <a:rPr sz="1550" b="0" i="0">
                <a:solidFill>
                  <a:srgbClr val="2B2B2B"/>
                </a:solidFill>
                <a:latin typeface="Calibri"/>
              </a:rPr>
              <a:t>Confidentiality — participant info stays private; share only with signed consent</a:t>
            </a:r>
          </a:p>
        </p:txBody>
      </p:sp>
      <p:sp>
        <p:nvSpPr>
          <p:cNvPr id="13" name="Rectangle 12"/>
          <p:cNvSpPr/>
          <p:nvPr/>
        </p:nvSpPr>
        <p:spPr>
          <a:xfrm>
            <a:off x="640080" y="2551176"/>
            <a:ext cx="274320" cy="2743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1097280" y="2505456"/>
            <a:ext cx="10332720" cy="502920"/>
          </a:xfrm>
          <a:prstGeom prst="rect">
            <a:avLst/>
          </a:prstGeom>
          <a:noFill/>
        </p:spPr>
        <p:txBody>
          <a:bodyPr wrap="square" lIns="0" tIns="0" rIns="0" bIns="0" anchor="t">
            <a:spAutoFit/>
          </a:bodyPr>
          <a:lstStyle/>
          <a:p>
            <a:pPr algn="l">
              <a:lnSpc>
                <a:spcPct val="100000"/>
              </a:lnSpc>
            </a:pPr>
            <a:r>
              <a:rPr sz="1550" b="0" i="0">
                <a:solidFill>
                  <a:srgbClr val="2B2B2B"/>
                </a:solidFill>
                <a:latin typeface="Calibri"/>
              </a:rPr>
              <a:t>Social Media — let the participant send the friend request, not you</a:t>
            </a:r>
          </a:p>
        </p:txBody>
      </p:sp>
      <p:sp>
        <p:nvSpPr>
          <p:cNvPr id="15" name="Rectangle 14"/>
          <p:cNvSpPr/>
          <p:nvPr/>
        </p:nvSpPr>
        <p:spPr>
          <a:xfrm>
            <a:off x="640080" y="3118104"/>
            <a:ext cx="274320" cy="2743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TextBox 15"/>
          <p:cNvSpPr txBox="1"/>
          <p:nvPr/>
        </p:nvSpPr>
        <p:spPr>
          <a:xfrm>
            <a:off x="1097280" y="3072384"/>
            <a:ext cx="10332720" cy="502920"/>
          </a:xfrm>
          <a:prstGeom prst="rect">
            <a:avLst/>
          </a:prstGeom>
          <a:noFill/>
        </p:spPr>
        <p:txBody>
          <a:bodyPr wrap="square" lIns="0" tIns="0" rIns="0" bIns="0" anchor="t">
            <a:spAutoFit/>
          </a:bodyPr>
          <a:lstStyle/>
          <a:p>
            <a:pPr algn="l">
              <a:lnSpc>
                <a:spcPct val="100000"/>
              </a:lnSpc>
            </a:pPr>
            <a:r>
              <a:rPr sz="1550" b="0" i="0">
                <a:solidFill>
                  <a:srgbClr val="2B2B2B"/>
                </a:solidFill>
                <a:latin typeface="Calibri"/>
              </a:rPr>
              <a:t>Contact — check in at least every 2 weeks; document within 24 hours</a:t>
            </a:r>
          </a:p>
        </p:txBody>
      </p:sp>
      <p:sp>
        <p:nvSpPr>
          <p:cNvPr id="17" name="Rectangle 16"/>
          <p:cNvSpPr/>
          <p:nvPr/>
        </p:nvSpPr>
        <p:spPr>
          <a:xfrm>
            <a:off x="640080" y="3685032"/>
            <a:ext cx="274320" cy="2743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1097280" y="3639312"/>
            <a:ext cx="10332720" cy="502920"/>
          </a:xfrm>
          <a:prstGeom prst="rect">
            <a:avLst/>
          </a:prstGeom>
          <a:noFill/>
        </p:spPr>
        <p:txBody>
          <a:bodyPr wrap="square" lIns="0" tIns="0" rIns="0" bIns="0" anchor="t">
            <a:spAutoFit/>
          </a:bodyPr>
          <a:lstStyle/>
          <a:p>
            <a:pPr algn="l">
              <a:lnSpc>
                <a:spcPct val="100000"/>
              </a:lnSpc>
            </a:pPr>
            <a:r>
              <a:rPr sz="1550" b="0" i="0">
                <a:solidFill>
                  <a:srgbClr val="2B2B2B"/>
                </a:solidFill>
                <a:latin typeface="Calibri"/>
              </a:rPr>
              <a:t>Transportation &amp; extras — check employer policy; ask, does this build capacity or dependency?</a:t>
            </a:r>
          </a:p>
        </p:txBody>
      </p:sp>
      <p:sp>
        <p:nvSpPr>
          <p:cNvPr id="19" name="Rectangle 18"/>
          <p:cNvSpPr/>
          <p:nvPr/>
        </p:nvSpPr>
        <p:spPr>
          <a:xfrm>
            <a:off x="640080" y="4251960"/>
            <a:ext cx="274320" cy="2743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TextBox 19"/>
          <p:cNvSpPr txBox="1"/>
          <p:nvPr/>
        </p:nvSpPr>
        <p:spPr>
          <a:xfrm>
            <a:off x="1097280" y="4206240"/>
            <a:ext cx="10332720" cy="502920"/>
          </a:xfrm>
          <a:prstGeom prst="rect">
            <a:avLst/>
          </a:prstGeom>
          <a:noFill/>
        </p:spPr>
        <p:txBody>
          <a:bodyPr wrap="square" lIns="0" tIns="0" rIns="0" bIns="0" anchor="t">
            <a:spAutoFit/>
          </a:bodyPr>
          <a:lstStyle/>
          <a:p>
            <a:pPr algn="l">
              <a:lnSpc>
                <a:spcPct val="100000"/>
              </a:lnSpc>
            </a:pPr>
            <a:r>
              <a:rPr sz="1550" b="0" i="0">
                <a:solidFill>
                  <a:srgbClr val="2B2B2B"/>
                </a:solidFill>
                <a:latin typeface="Calibri"/>
              </a:rPr>
              <a:t>Appearance — business casual for court, meetings, and partner events</a:t>
            </a:r>
          </a:p>
        </p:txBody>
      </p:sp>
      <p:sp>
        <p:nvSpPr>
          <p:cNvPr id="21" name="Rectangle 20"/>
          <p:cNvSpPr/>
          <p:nvPr/>
        </p:nvSpPr>
        <p:spPr>
          <a:xfrm>
            <a:off x="640080" y="4818888"/>
            <a:ext cx="274320" cy="2743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1097280" y="4773168"/>
            <a:ext cx="10332720" cy="502920"/>
          </a:xfrm>
          <a:prstGeom prst="rect">
            <a:avLst/>
          </a:prstGeom>
          <a:noFill/>
        </p:spPr>
        <p:txBody>
          <a:bodyPr wrap="square" lIns="0" tIns="0" rIns="0" bIns="0" anchor="t">
            <a:spAutoFit/>
          </a:bodyPr>
          <a:lstStyle/>
          <a:p>
            <a:pPr algn="l">
              <a:lnSpc>
                <a:spcPct val="100000"/>
              </a:lnSpc>
            </a:pPr>
            <a:r>
              <a:rPr sz="1550" b="0" i="0">
                <a:solidFill>
                  <a:srgbClr val="2B2B2B"/>
                </a:solidFill>
                <a:latin typeface="Calibri"/>
              </a:rPr>
              <a:t>Partners — professionalism means collaborating even when you disagree</a:t>
            </a:r>
          </a:p>
        </p:txBody>
      </p:sp>
      <p:sp>
        <p:nvSpPr>
          <p:cNvPr id="23" name="Rectangle 22"/>
          <p:cNvSpPr/>
          <p:nvPr/>
        </p:nvSpPr>
        <p:spPr>
          <a:xfrm>
            <a:off x="640080" y="5385816"/>
            <a:ext cx="274320" cy="27432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TextBox 23"/>
          <p:cNvSpPr txBox="1"/>
          <p:nvPr/>
        </p:nvSpPr>
        <p:spPr>
          <a:xfrm>
            <a:off x="1097280" y="5340096"/>
            <a:ext cx="10332720" cy="502920"/>
          </a:xfrm>
          <a:prstGeom prst="rect">
            <a:avLst/>
          </a:prstGeom>
          <a:noFill/>
        </p:spPr>
        <p:txBody>
          <a:bodyPr wrap="square" lIns="0" tIns="0" rIns="0" bIns="0" anchor="t">
            <a:spAutoFit/>
          </a:bodyPr>
          <a:lstStyle/>
          <a:p>
            <a:pPr algn="l">
              <a:lnSpc>
                <a:spcPct val="100000"/>
              </a:lnSpc>
            </a:pPr>
            <a:r>
              <a:rPr sz="1550" b="0" i="0">
                <a:solidFill>
                  <a:srgbClr val="2B2B2B"/>
                </a:solidFill>
                <a:latin typeface="Calibri"/>
              </a:rPr>
              <a:t>Yourself — boundaries prevent burnout; you can't pour from an empty cup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WHEN YOU'RE NOT SURE</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Where to Take Your Questions</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21</a:t>
            </a:r>
          </a:p>
        </p:txBody>
      </p:sp>
      <p:sp>
        <p:nvSpPr>
          <p:cNvPr id="9" name="TextBox 8"/>
          <p:cNvSpPr txBox="1"/>
          <p:nvPr/>
        </p:nvSpPr>
        <p:spPr>
          <a:xfrm>
            <a:off x="640080" y="1463040"/>
            <a:ext cx="10789920" cy="4023360"/>
          </a:xfrm>
          <a:prstGeom prst="rect">
            <a:avLst/>
          </a:prstGeom>
          <a:noFill/>
        </p:spPr>
        <p:txBody>
          <a:bodyPr wrap="square" lIns="0" tIns="0" rIns="0" bIns="0">
            <a:spAutoFit/>
          </a:bodyPr>
          <a:lstStyle/>
          <a:p>
            <a:pPr>
              <a:lnSpc>
                <a:spcPct val="105000"/>
              </a:lnSpc>
              <a:spcAft>
                <a:spcPts val="1600"/>
              </a:spcAft>
            </a:pPr>
            <a:r>
              <a:rPr sz="1800" b="0">
                <a:solidFill>
                  <a:srgbClr val="2B2B2B"/>
                </a:solidFill>
                <a:latin typeface="Calibri"/>
              </a:rPr>
              <a:t>•  Your Primary Provider Mentor — shadowing, guidance, and a second opinion</a:t>
            </a:r>
          </a:p>
          <a:p>
            <a:pPr>
              <a:lnSpc>
                <a:spcPct val="105000"/>
              </a:lnSpc>
              <a:spcAft>
                <a:spcPts val="1600"/>
              </a:spcAft>
            </a:pPr>
            <a:r>
              <a:rPr sz="1800" b="0">
                <a:solidFill>
                  <a:srgbClr val="2B2B2B"/>
                </a:solidFill>
                <a:latin typeface="Calibri"/>
              </a:rPr>
              <a:t>•  Your Community Alliance Coordinator — weekly one-on-ones are built for exactly this</a:t>
            </a:r>
          </a:p>
          <a:p>
            <a:pPr>
              <a:lnSpc>
                <a:spcPct val="105000"/>
              </a:lnSpc>
              <a:spcAft>
                <a:spcPts val="1600"/>
              </a:spcAft>
            </a:pPr>
            <a:r>
              <a:rPr sz="1800" b="0">
                <a:solidFill>
                  <a:srgbClr val="2B2B2B"/>
                </a:solidFill>
                <a:latin typeface="Calibri"/>
              </a:rPr>
              <a:t>•  HopeHub Learning Management System — required trainings, including HIPAA and Ethical Considerations</a:t>
            </a:r>
          </a:p>
          <a:p>
            <a:pPr>
              <a:lnSpc>
                <a:spcPct val="105000"/>
              </a:lnSpc>
              <a:spcAft>
                <a:spcPts val="1600"/>
              </a:spcAft>
            </a:pPr>
            <a:r>
              <a:rPr sz="1800" b="0">
                <a:solidFill>
                  <a:srgbClr val="2B2B2B"/>
                </a:solidFill>
                <a:latin typeface="Calibri"/>
              </a:rPr>
              <a:t>•  Primary Provider SharePoint — the full Standards document and training materials</a:t>
            </a:r>
          </a:p>
          <a:p>
            <a:pPr>
              <a:lnSpc>
                <a:spcPct val="105000"/>
              </a:lnSpc>
              <a:spcAft>
                <a:spcPts val="1600"/>
              </a:spcAft>
            </a:pPr>
            <a:r>
              <a:rPr sz="1800" b="0">
                <a:solidFill>
                  <a:srgbClr val="2B2B2B"/>
                </a:solidFill>
                <a:latin typeface="Calibri"/>
              </a:rPr>
              <a:t>•  Your own employer's policies — always the final word on things like transportation and social media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43D40"/>
        </a:solidFill>
        <a:effectLst/>
      </p:bgPr>
    </p:bg>
    <p:spTree>
      <p:nvGrpSpPr>
        <p:cNvPr id="1" name=""/>
        <p:cNvGrpSpPr/>
        <p:nvPr/>
      </p:nvGrpSpPr>
      <p:grpSpPr>
        <a:xfrm>
          <a:off x="0" y="0"/>
          <a:ext cx="0" cy="0"/>
          <a:chOff x="0" y="0"/>
          <a:chExt cx="0" cy="0"/>
        </a:xfrm>
      </p:grpSpPr>
      <p:sp>
        <p:nvSpPr>
          <p:cNvPr id="2" name="Rectangle 1"/>
          <p:cNvSpPr/>
          <p:nvPr/>
        </p:nvSpPr>
        <p:spPr>
          <a:xfrm>
            <a:off x="0" y="0"/>
            <a:ext cx="164592" cy="685800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822960" y="731520"/>
            <a:ext cx="10058400" cy="457200"/>
          </a:xfrm>
          <a:prstGeom prst="rect">
            <a:avLst/>
          </a:prstGeom>
          <a:noFill/>
        </p:spPr>
        <p:txBody>
          <a:bodyPr wrap="square" lIns="0" tIns="0" rIns="0" bIns="0" anchor="t">
            <a:spAutoFit/>
          </a:bodyPr>
          <a:lstStyle/>
          <a:p>
            <a:pPr algn="l">
              <a:lnSpc>
                <a:spcPct val="100000"/>
              </a:lnSpc>
            </a:pPr>
            <a:r>
              <a:rPr sz="1600" b="1" i="0">
                <a:solidFill>
                  <a:srgbClr val="F4E3C6"/>
                </a:solidFill>
                <a:latin typeface="Calibri"/>
              </a:rPr>
              <a:t>BEFORE YOU GO</a:t>
            </a:r>
          </a:p>
        </p:txBody>
      </p:sp>
      <p:sp>
        <p:nvSpPr>
          <p:cNvPr id="4" name="TextBox 3"/>
          <p:cNvSpPr txBox="1"/>
          <p:nvPr/>
        </p:nvSpPr>
        <p:spPr>
          <a:xfrm>
            <a:off x="822960" y="1188720"/>
            <a:ext cx="10058400" cy="731520"/>
          </a:xfrm>
          <a:prstGeom prst="rect">
            <a:avLst/>
          </a:prstGeom>
          <a:noFill/>
        </p:spPr>
        <p:txBody>
          <a:bodyPr wrap="square" lIns="0" tIns="0" rIns="0" bIns="0" anchor="t">
            <a:spAutoFit/>
          </a:bodyPr>
          <a:lstStyle/>
          <a:p>
            <a:pPr algn="l">
              <a:lnSpc>
                <a:spcPct val="100000"/>
              </a:lnSpc>
            </a:pPr>
            <a:r>
              <a:rPr sz="3400" b="1" i="0">
                <a:solidFill>
                  <a:srgbClr val="FFFFFF"/>
                </a:solidFill>
                <a:latin typeface="Calibri"/>
              </a:rPr>
              <a:t>Key Takeaways</a:t>
            </a:r>
          </a:p>
        </p:txBody>
      </p:sp>
      <p:sp>
        <p:nvSpPr>
          <p:cNvPr id="5" name="TextBox 4"/>
          <p:cNvSpPr txBox="1"/>
          <p:nvPr/>
        </p:nvSpPr>
        <p:spPr>
          <a:xfrm>
            <a:off x="822960" y="2194560"/>
            <a:ext cx="10058400" cy="3657600"/>
          </a:xfrm>
          <a:prstGeom prst="rect">
            <a:avLst/>
          </a:prstGeom>
          <a:noFill/>
        </p:spPr>
        <p:txBody>
          <a:bodyPr wrap="square" lIns="0" tIns="0" rIns="0" bIns="0">
            <a:spAutoFit/>
          </a:bodyPr>
          <a:lstStyle/>
          <a:p>
            <a:pPr>
              <a:lnSpc>
                <a:spcPct val="105000"/>
              </a:lnSpc>
              <a:spcAft>
                <a:spcPts val="2000"/>
              </a:spcAft>
            </a:pPr>
            <a:r>
              <a:rPr sz="2000" b="0">
                <a:solidFill>
                  <a:srgbClr val="FFFFFF"/>
                </a:solidFill>
                <a:latin typeface="Calibri"/>
              </a:rPr>
              <a:t>•  Boundaries aren't the opposite of caring — they're what makes caring sustainable</a:t>
            </a:r>
          </a:p>
          <a:p>
            <a:pPr>
              <a:lnSpc>
                <a:spcPct val="105000"/>
              </a:lnSpc>
              <a:spcAft>
                <a:spcPts val="2000"/>
              </a:spcAft>
            </a:pPr>
            <a:r>
              <a:rPr sz="2000" b="0">
                <a:solidFill>
                  <a:srgbClr val="FFFFFF"/>
                </a:solidFill>
                <a:latin typeface="Calibri"/>
              </a:rPr>
              <a:t>•  Empower participants to lead; help them overcome barriers, don't remove every barrier for them</a:t>
            </a:r>
          </a:p>
          <a:p>
            <a:pPr>
              <a:lnSpc>
                <a:spcPct val="105000"/>
              </a:lnSpc>
              <a:spcAft>
                <a:spcPts val="2000"/>
              </a:spcAft>
            </a:pPr>
            <a:r>
              <a:rPr sz="2000" b="0">
                <a:solidFill>
                  <a:srgbClr val="FFFFFF"/>
                </a:solidFill>
                <a:latin typeface="Calibri"/>
              </a:rPr>
              <a:t>•  When you're unsure, ask — your mentor and coordinator exist for this</a:t>
            </a:r>
          </a:p>
          <a:p>
            <a:pPr>
              <a:lnSpc>
                <a:spcPct val="105000"/>
              </a:lnSpc>
              <a:spcAft>
                <a:spcPts val="2000"/>
              </a:spcAft>
            </a:pPr>
            <a:r>
              <a:rPr sz="2000" b="0">
                <a:solidFill>
                  <a:srgbClr val="FFFFFF"/>
                </a:solidFill>
                <a:latin typeface="Calibri"/>
              </a:rPr>
              <a:t>•  Protecting your own boundaries is part of protecting the people you serve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143D40"/>
        </a:solidFill>
        <a:effectLst/>
      </p:bgPr>
    </p:bg>
    <p:spTree>
      <p:nvGrpSpPr>
        <p:cNvPr id="1" name=""/>
        <p:cNvGrpSpPr/>
        <p:nvPr/>
      </p:nvGrpSpPr>
      <p:grpSpPr>
        <a:xfrm>
          <a:off x="0" y="0"/>
          <a:ext cx="0" cy="0"/>
          <a:chOff x="0" y="0"/>
          <a:chExt cx="0" cy="0"/>
        </a:xfrm>
      </p:grpSpPr>
      <p:sp>
        <p:nvSpPr>
          <p:cNvPr id="2" name="Rectangle 1"/>
          <p:cNvSpPr/>
          <p:nvPr/>
        </p:nvSpPr>
        <p:spPr>
          <a:xfrm>
            <a:off x="0" y="5989320"/>
            <a:ext cx="12191695" cy="73152"/>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0"/>
            <a:ext cx="164592" cy="6858000"/>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822960" y="2194560"/>
            <a:ext cx="10058400" cy="822960"/>
          </a:xfrm>
          <a:prstGeom prst="rect">
            <a:avLst/>
          </a:prstGeom>
          <a:noFill/>
        </p:spPr>
        <p:txBody>
          <a:bodyPr wrap="square" lIns="0" tIns="0" rIns="0" bIns="0" anchor="t">
            <a:spAutoFit/>
          </a:bodyPr>
          <a:lstStyle/>
          <a:p>
            <a:pPr algn="l">
              <a:lnSpc>
                <a:spcPct val="100000"/>
              </a:lnSpc>
            </a:pPr>
            <a:r>
              <a:rPr sz="4400" b="1" i="0">
                <a:solidFill>
                  <a:srgbClr val="FFFFFF"/>
                </a:solidFill>
                <a:latin typeface="Calibri"/>
              </a:rPr>
              <a:t>Thank You</a:t>
            </a:r>
          </a:p>
        </p:txBody>
      </p:sp>
      <p:sp>
        <p:nvSpPr>
          <p:cNvPr id="5" name="TextBox 4"/>
          <p:cNvSpPr txBox="1"/>
          <p:nvPr/>
        </p:nvSpPr>
        <p:spPr>
          <a:xfrm>
            <a:off x="822960" y="3200400"/>
            <a:ext cx="10058400" cy="548640"/>
          </a:xfrm>
          <a:prstGeom prst="rect">
            <a:avLst/>
          </a:prstGeom>
          <a:noFill/>
        </p:spPr>
        <p:txBody>
          <a:bodyPr wrap="square" lIns="0" tIns="0" rIns="0" bIns="0" anchor="t">
            <a:spAutoFit/>
          </a:bodyPr>
          <a:lstStyle/>
          <a:p>
            <a:pPr algn="l">
              <a:lnSpc>
                <a:spcPct val="100000"/>
              </a:lnSpc>
            </a:pPr>
            <a:r>
              <a:rPr sz="2000" b="0" i="1">
                <a:solidFill>
                  <a:srgbClr val="E7F0EF"/>
                </a:solidFill>
                <a:latin typeface="Calibri"/>
              </a:rPr>
              <a:t>Questions? Discussion? Pushback?</a:t>
            </a:r>
          </a:p>
        </p:txBody>
      </p:sp>
      <p:sp>
        <p:nvSpPr>
          <p:cNvPr id="6" name="TextBox 5"/>
          <p:cNvSpPr txBox="1"/>
          <p:nvPr/>
        </p:nvSpPr>
        <p:spPr>
          <a:xfrm>
            <a:off x="822960" y="6172200"/>
            <a:ext cx="9144000" cy="457200"/>
          </a:xfrm>
          <a:prstGeom prst="rect">
            <a:avLst/>
          </a:prstGeom>
          <a:noFill/>
        </p:spPr>
        <p:txBody>
          <a:bodyPr wrap="square" lIns="0" tIns="0" rIns="0" bIns="0" anchor="t">
            <a:spAutoFit/>
          </a:bodyPr>
          <a:lstStyle/>
          <a:p>
            <a:pPr algn="l">
              <a:lnSpc>
                <a:spcPct val="100000"/>
              </a:lnSpc>
            </a:pPr>
            <a:r>
              <a:rPr sz="1300" b="0" i="0">
                <a:solidFill>
                  <a:srgbClr val="F4E3C6"/>
                </a:solidFill>
                <a:latin typeface="Calibri"/>
              </a:rPr>
              <a:t>Professional Practice &amp; Wellbeing Track — Boundaries That Serve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TODAY'S SESSION</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What We'll Cover</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2</a:t>
            </a:r>
          </a:p>
        </p:txBody>
      </p:sp>
      <p:sp>
        <p:nvSpPr>
          <p:cNvPr id="9" name="TextBox 8"/>
          <p:cNvSpPr txBox="1"/>
          <p:nvPr/>
        </p:nvSpPr>
        <p:spPr>
          <a:xfrm>
            <a:off x="640080" y="1554480"/>
            <a:ext cx="10789920" cy="4114800"/>
          </a:xfrm>
          <a:prstGeom prst="rect">
            <a:avLst/>
          </a:prstGeom>
          <a:noFill/>
        </p:spPr>
        <p:txBody>
          <a:bodyPr wrap="square" lIns="0" tIns="0" rIns="0" bIns="0">
            <a:spAutoFit/>
          </a:bodyPr>
          <a:lstStyle/>
          <a:p>
            <a:pPr>
              <a:lnSpc>
                <a:spcPct val="105000"/>
              </a:lnSpc>
              <a:spcAft>
                <a:spcPts val="2200"/>
              </a:spcAft>
            </a:pPr>
            <a:r>
              <a:rPr sz="2000" b="0">
                <a:solidFill>
                  <a:srgbClr val="2B2B2B"/>
                </a:solidFill>
                <a:latin typeface="Calibri"/>
              </a:rPr>
              <a:t>•  Define what a professional boundary is — and isn't — in case management</a:t>
            </a:r>
          </a:p>
          <a:p>
            <a:pPr>
              <a:lnSpc>
                <a:spcPct val="105000"/>
              </a:lnSpc>
              <a:spcAft>
                <a:spcPts val="2200"/>
              </a:spcAft>
            </a:pPr>
            <a:r>
              <a:rPr sz="2000" b="0">
                <a:solidFill>
                  <a:srgbClr val="2B2B2B"/>
                </a:solidFill>
                <a:latin typeface="Calibri"/>
              </a:rPr>
              <a:t>•  Ground boundaries in Restore Hope's Primary Provider Standards, not just gut feeling</a:t>
            </a:r>
          </a:p>
          <a:p>
            <a:pPr>
              <a:lnSpc>
                <a:spcPct val="105000"/>
              </a:lnSpc>
              <a:spcAft>
                <a:spcPts val="2200"/>
              </a:spcAft>
            </a:pPr>
            <a:r>
              <a:rPr sz="2000" b="0">
                <a:solidFill>
                  <a:srgbClr val="2B2B2B"/>
                </a:solidFill>
                <a:latin typeface="Calibri"/>
              </a:rPr>
              <a:t>•  Walk through the specific boundary areas Primary Providers face daily</a:t>
            </a:r>
          </a:p>
          <a:p>
            <a:pPr>
              <a:lnSpc>
                <a:spcPct val="105000"/>
              </a:lnSpc>
              <a:spcAft>
                <a:spcPts val="2200"/>
              </a:spcAft>
            </a:pPr>
            <a:r>
              <a:rPr sz="2000" b="0">
                <a:solidFill>
                  <a:srgbClr val="2B2B2B"/>
                </a:solidFill>
                <a:latin typeface="Calibri"/>
              </a:rPr>
              <a:t>•  Practice applying boundaries to real scenarios (bring your voice — we'll be up and moving)</a:t>
            </a:r>
          </a:p>
          <a:p>
            <a:pPr>
              <a:lnSpc>
                <a:spcPct val="105000"/>
              </a:lnSpc>
              <a:spcAft>
                <a:spcPts val="2200"/>
              </a:spcAft>
            </a:pPr>
            <a:r>
              <a:rPr sz="2000" b="0">
                <a:solidFill>
                  <a:srgbClr val="2B2B2B"/>
                </a:solidFill>
                <a:latin typeface="Calibri"/>
              </a:rPr>
              <a:t>•  Leave with a one-page quick-reference you can post at your desk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GROUNDING IN THE ROLE</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Who You Are: The Primary Provider</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3</a:t>
            </a:r>
          </a:p>
        </p:txBody>
      </p:sp>
      <p:sp>
        <p:nvSpPr>
          <p:cNvPr id="9" name="TextBox 8"/>
          <p:cNvSpPr txBox="1"/>
          <p:nvPr/>
        </p:nvSpPr>
        <p:spPr>
          <a:xfrm>
            <a:off x="640080" y="1417320"/>
            <a:ext cx="6400800" cy="4389120"/>
          </a:xfrm>
          <a:prstGeom prst="rect">
            <a:avLst/>
          </a:prstGeom>
          <a:noFill/>
        </p:spPr>
        <p:txBody>
          <a:bodyPr wrap="square" lIns="0" tIns="0" rIns="0" bIns="0">
            <a:spAutoFit/>
          </a:bodyPr>
          <a:lstStyle/>
          <a:p>
            <a:pPr>
              <a:lnSpc>
                <a:spcPct val="105000"/>
              </a:lnSpc>
              <a:spcAft>
                <a:spcPts val="1600"/>
              </a:spcAft>
            </a:pPr>
            <a:r>
              <a:rPr sz="1700" b="0">
                <a:solidFill>
                  <a:srgbClr val="2B2B2B"/>
                </a:solidFill>
                <a:latin typeface="Calibri"/>
              </a:rPr>
              <a:t>•  The point of contact connecting participants to a network of holistic, collaborative care</a:t>
            </a:r>
          </a:p>
          <a:p>
            <a:pPr>
              <a:lnSpc>
                <a:spcPct val="105000"/>
              </a:lnSpc>
              <a:spcAft>
                <a:spcPts val="1600"/>
              </a:spcAft>
            </a:pPr>
            <a:r>
              <a:rPr sz="1700" b="0">
                <a:solidFill>
                  <a:srgbClr val="2B2B2B"/>
                </a:solidFill>
                <a:latin typeface="Calibri"/>
              </a:rPr>
              <a:t>•  Guide participants from crisis, to stability, to career</a:t>
            </a:r>
          </a:p>
          <a:p>
            <a:pPr>
              <a:lnSpc>
                <a:spcPct val="105000"/>
              </a:lnSpc>
              <a:spcAft>
                <a:spcPts val="1600"/>
              </a:spcAft>
            </a:pPr>
            <a:r>
              <a:rPr sz="1700" b="0">
                <a:solidFill>
                  <a:srgbClr val="2B2B2B"/>
                </a:solidFill>
                <a:latin typeface="Calibri"/>
              </a:rPr>
              <a:t>•  Expert in community resources and Alliance partnerships</a:t>
            </a:r>
          </a:p>
          <a:p>
            <a:pPr>
              <a:lnSpc>
                <a:spcPct val="105000"/>
              </a:lnSpc>
              <a:spcAft>
                <a:spcPts val="1600"/>
              </a:spcAft>
            </a:pPr>
            <a:r>
              <a:rPr sz="1700" b="0">
                <a:solidFill>
                  <a:srgbClr val="2B2B2B"/>
                </a:solidFill>
                <a:latin typeface="Calibri"/>
              </a:rPr>
              <a:t>•  Advocate for vulnerable individuals — in jails, parole/probation offices, child welfare offices, courts, and shelters</a:t>
            </a:r>
          </a:p>
          <a:p>
            <a:pPr>
              <a:lnSpc>
                <a:spcPct val="105000"/>
              </a:lnSpc>
              <a:spcAft>
                <a:spcPts val="1600"/>
              </a:spcAft>
            </a:pPr>
            <a:r>
              <a:rPr sz="1700" b="0">
                <a:solidFill>
                  <a:srgbClr val="2B2B2B"/>
                </a:solidFill>
                <a:latin typeface="Calibri"/>
              </a:rPr>
              <a:t>•  Solution-focused, relationship-driven, and built to navigate hard situations</a:t>
            </a:r>
          </a:p>
        </p:txBody>
      </p:sp>
      <p:sp>
        <p:nvSpPr>
          <p:cNvPr id="10" name="Rectangle 9"/>
          <p:cNvSpPr/>
          <p:nvPr/>
        </p:nvSpPr>
        <p:spPr>
          <a:xfrm>
            <a:off x="7406640" y="1417320"/>
            <a:ext cx="4206240" cy="4206240"/>
          </a:xfrm>
          <a:prstGeom prst="rect">
            <a:avLst/>
          </a:prstGeom>
          <a:solidFill>
            <a:srgbClr val="E7F0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680960" y="1645920"/>
            <a:ext cx="3657600" cy="365760"/>
          </a:xfrm>
          <a:prstGeom prst="rect">
            <a:avLst/>
          </a:prstGeom>
          <a:noFill/>
        </p:spPr>
        <p:txBody>
          <a:bodyPr wrap="square" lIns="0" tIns="0" rIns="0" bIns="0" anchor="t">
            <a:spAutoFit/>
          </a:bodyPr>
          <a:lstStyle/>
          <a:p>
            <a:pPr algn="l">
              <a:lnSpc>
                <a:spcPct val="100000"/>
              </a:lnSpc>
            </a:pPr>
            <a:r>
              <a:rPr sz="1200" b="1" i="0">
                <a:solidFill>
                  <a:srgbClr val="143D40"/>
                </a:solidFill>
                <a:latin typeface="Calibri"/>
              </a:rPr>
              <a:t>FROM THE POSITION DESCRIPTION</a:t>
            </a:r>
          </a:p>
        </p:txBody>
      </p:sp>
      <p:sp>
        <p:nvSpPr>
          <p:cNvPr id="12" name="TextBox 11"/>
          <p:cNvSpPr txBox="1"/>
          <p:nvPr/>
        </p:nvSpPr>
        <p:spPr>
          <a:xfrm>
            <a:off x="7680960" y="2057400"/>
            <a:ext cx="3657600" cy="3291840"/>
          </a:xfrm>
          <a:prstGeom prst="rect">
            <a:avLst/>
          </a:prstGeom>
          <a:noFill/>
        </p:spPr>
        <p:txBody>
          <a:bodyPr wrap="square" lIns="0" tIns="0" rIns="0" bIns="0" anchor="t">
            <a:spAutoFit/>
          </a:bodyPr>
          <a:lstStyle/>
          <a:p>
            <a:pPr algn="l">
              <a:lnSpc>
                <a:spcPct val="120000"/>
              </a:lnSpc>
            </a:pPr>
            <a:r>
              <a:rPr sz="1500" b="0" i="1">
                <a:solidFill>
                  <a:srgbClr val="143D40"/>
                </a:solidFill>
                <a:latin typeface="Calibri"/>
              </a:rPr>
              <a:t>“The ideal candidate is someone who is solution-focused and thrives on assisting vulnerable individuals navigate through difficult situations.”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WHY THIS MATTERS</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The Weight This Role Carries</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4</a:t>
            </a:r>
          </a:p>
        </p:txBody>
      </p:sp>
      <p:sp>
        <p:nvSpPr>
          <p:cNvPr id="9" name="TextBox 8"/>
          <p:cNvSpPr txBox="1"/>
          <p:nvPr/>
        </p:nvSpPr>
        <p:spPr>
          <a:xfrm>
            <a:off x="640080" y="1417320"/>
            <a:ext cx="10789920" cy="2194560"/>
          </a:xfrm>
          <a:prstGeom prst="rect">
            <a:avLst/>
          </a:prstGeom>
          <a:noFill/>
        </p:spPr>
        <p:txBody>
          <a:bodyPr wrap="square" lIns="0" tIns="0" rIns="0" bIns="0">
            <a:spAutoFit/>
          </a:bodyPr>
          <a:lstStyle/>
          <a:p>
            <a:pPr>
              <a:lnSpc>
                <a:spcPct val="105000"/>
              </a:lnSpc>
              <a:spcAft>
                <a:spcPts val="1400"/>
              </a:spcAft>
            </a:pPr>
            <a:r>
              <a:rPr sz="1800" b="0">
                <a:solidFill>
                  <a:srgbClr val="2B2B2B"/>
                </a:solidFill>
                <a:latin typeface="Calibri"/>
              </a:rPr>
              <a:t>•  You meet participants in some of the most vulnerable moments of their lives</a:t>
            </a:r>
          </a:p>
          <a:p>
            <a:pPr>
              <a:lnSpc>
                <a:spcPct val="105000"/>
              </a:lnSpc>
              <a:spcAft>
                <a:spcPts val="1400"/>
              </a:spcAft>
            </a:pPr>
            <a:r>
              <a:rPr sz="1800" b="0">
                <a:solidFill>
                  <a:srgbClr val="2B2B2B"/>
                </a:solidFill>
                <a:latin typeface="Calibri"/>
              </a:rPr>
              <a:t>•  You show up in courtrooms, child protection hearings, jails, parole offices, and shelters</a:t>
            </a:r>
          </a:p>
          <a:p>
            <a:pPr>
              <a:lnSpc>
                <a:spcPct val="105000"/>
              </a:lnSpc>
              <a:spcAft>
                <a:spcPts val="1400"/>
              </a:spcAft>
            </a:pPr>
            <a:r>
              <a:rPr sz="1800" b="0">
                <a:solidFill>
                  <a:srgbClr val="2B2B2B"/>
                </a:solidFill>
                <a:latin typeface="Calibri"/>
              </a:rPr>
              <a:t>•  Deep trust plus high stakes creates real risk of blurred lines</a:t>
            </a:r>
          </a:p>
        </p:txBody>
      </p:sp>
      <p:sp>
        <p:nvSpPr>
          <p:cNvPr id="10" name="Rectangle 9"/>
          <p:cNvSpPr/>
          <p:nvPr/>
        </p:nvSpPr>
        <p:spPr>
          <a:xfrm>
            <a:off x="640080" y="3840480"/>
            <a:ext cx="5349240" cy="1920240"/>
          </a:xfrm>
          <a:prstGeom prst="rect">
            <a:avLst/>
          </a:prstGeom>
          <a:solidFill>
            <a:srgbClr val="F7E9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14400" y="4023360"/>
            <a:ext cx="4754880" cy="365760"/>
          </a:xfrm>
          <a:prstGeom prst="rect">
            <a:avLst/>
          </a:prstGeom>
          <a:noFill/>
        </p:spPr>
        <p:txBody>
          <a:bodyPr wrap="square" lIns="0" tIns="0" rIns="0" bIns="0" anchor="t">
            <a:spAutoFit/>
          </a:bodyPr>
          <a:lstStyle/>
          <a:p>
            <a:pPr algn="l">
              <a:lnSpc>
                <a:spcPct val="100000"/>
              </a:lnSpc>
            </a:pPr>
            <a:r>
              <a:rPr sz="1400" b="1" i="0">
                <a:solidFill>
                  <a:srgbClr val="9A3E1E"/>
                </a:solidFill>
                <a:latin typeface="Calibri"/>
              </a:rPr>
              <a:t>WITHOUT BOUNDARIES</a:t>
            </a:r>
          </a:p>
        </p:txBody>
      </p:sp>
      <p:sp>
        <p:nvSpPr>
          <p:cNvPr id="12" name="TextBox 11"/>
          <p:cNvSpPr txBox="1"/>
          <p:nvPr/>
        </p:nvSpPr>
        <p:spPr>
          <a:xfrm>
            <a:off x="914400" y="4434840"/>
            <a:ext cx="4846320" cy="1280160"/>
          </a:xfrm>
          <a:prstGeom prst="rect">
            <a:avLst/>
          </a:prstGeom>
          <a:noFill/>
        </p:spPr>
        <p:txBody>
          <a:bodyPr wrap="square" lIns="0" tIns="0" rIns="0" bIns="0">
            <a:spAutoFit/>
          </a:bodyPr>
          <a:lstStyle/>
          <a:p>
            <a:pPr>
              <a:lnSpc>
                <a:spcPct val="105000"/>
              </a:lnSpc>
              <a:spcAft>
                <a:spcPts val="800"/>
              </a:spcAft>
            </a:pPr>
            <a:r>
              <a:rPr sz="1400" b="0">
                <a:solidFill>
                  <a:srgbClr val="2B2B2B"/>
                </a:solidFill>
                <a:latin typeface="Calibri"/>
              </a:rPr>
              <a:t>•  Burnout and compassion fatigue</a:t>
            </a:r>
          </a:p>
          <a:p>
            <a:pPr>
              <a:lnSpc>
                <a:spcPct val="105000"/>
              </a:lnSpc>
              <a:spcAft>
                <a:spcPts val="800"/>
              </a:spcAft>
            </a:pPr>
            <a:r>
              <a:rPr sz="1400" b="0">
                <a:solidFill>
                  <a:srgbClr val="2B2B2B"/>
                </a:solidFill>
                <a:latin typeface="Calibri"/>
              </a:rPr>
              <a:t>•  Participant dependency instead of growth</a:t>
            </a:r>
          </a:p>
          <a:p>
            <a:pPr>
              <a:lnSpc>
                <a:spcPct val="105000"/>
              </a:lnSpc>
              <a:spcAft>
                <a:spcPts val="800"/>
              </a:spcAft>
            </a:pPr>
            <a:r>
              <a:rPr sz="1400" b="0">
                <a:solidFill>
                  <a:srgbClr val="2B2B2B"/>
                </a:solidFill>
                <a:latin typeface="Calibri"/>
              </a:rPr>
              <a:t>•  Compromised objectivity as an advocate</a:t>
            </a:r>
          </a:p>
        </p:txBody>
      </p:sp>
      <p:sp>
        <p:nvSpPr>
          <p:cNvPr id="13" name="Rectangle 12"/>
          <p:cNvSpPr/>
          <p:nvPr/>
        </p:nvSpPr>
        <p:spPr>
          <a:xfrm>
            <a:off x="6172200" y="3840480"/>
            <a:ext cx="5349240" cy="1920240"/>
          </a:xfrm>
          <a:prstGeom prst="rect">
            <a:avLst/>
          </a:prstGeom>
          <a:solidFill>
            <a:srgbClr val="E7F0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46520" y="4023360"/>
            <a:ext cx="4754880" cy="365760"/>
          </a:xfrm>
          <a:prstGeom prst="rect">
            <a:avLst/>
          </a:prstGeom>
          <a:noFill/>
        </p:spPr>
        <p:txBody>
          <a:bodyPr wrap="square" lIns="0" tIns="0" rIns="0" bIns="0" anchor="t">
            <a:spAutoFit/>
          </a:bodyPr>
          <a:lstStyle/>
          <a:p>
            <a:pPr algn="l">
              <a:lnSpc>
                <a:spcPct val="100000"/>
              </a:lnSpc>
            </a:pPr>
            <a:r>
              <a:rPr sz="1400" b="1" i="0">
                <a:solidFill>
                  <a:srgbClr val="143D40"/>
                </a:solidFill>
                <a:latin typeface="Calibri"/>
              </a:rPr>
              <a:t>WITH BOUNDARIES</a:t>
            </a:r>
          </a:p>
        </p:txBody>
      </p:sp>
      <p:sp>
        <p:nvSpPr>
          <p:cNvPr id="15" name="TextBox 14"/>
          <p:cNvSpPr txBox="1"/>
          <p:nvPr/>
        </p:nvSpPr>
        <p:spPr>
          <a:xfrm>
            <a:off x="6446520" y="4434840"/>
            <a:ext cx="4846320" cy="1280160"/>
          </a:xfrm>
          <a:prstGeom prst="rect">
            <a:avLst/>
          </a:prstGeom>
          <a:noFill/>
        </p:spPr>
        <p:txBody>
          <a:bodyPr wrap="square" lIns="0" tIns="0" rIns="0" bIns="0">
            <a:spAutoFit/>
          </a:bodyPr>
          <a:lstStyle/>
          <a:p>
            <a:pPr>
              <a:lnSpc>
                <a:spcPct val="105000"/>
              </a:lnSpc>
              <a:spcAft>
                <a:spcPts val="800"/>
              </a:spcAft>
            </a:pPr>
            <a:r>
              <a:rPr sz="1400" b="0">
                <a:solidFill>
                  <a:srgbClr val="2B2B2B"/>
                </a:solidFill>
                <a:latin typeface="Calibri"/>
              </a:rPr>
              <a:t>•  Sustainable pace over months and years</a:t>
            </a:r>
          </a:p>
          <a:p>
            <a:pPr>
              <a:lnSpc>
                <a:spcPct val="105000"/>
              </a:lnSpc>
              <a:spcAft>
                <a:spcPts val="800"/>
              </a:spcAft>
            </a:pPr>
            <a:r>
              <a:rPr sz="1400" b="0">
                <a:solidFill>
                  <a:srgbClr val="2B2B2B"/>
                </a:solidFill>
                <a:latin typeface="Calibri"/>
              </a:rPr>
              <a:t>•  Participants build real independence</a:t>
            </a:r>
          </a:p>
          <a:p>
            <a:pPr>
              <a:lnSpc>
                <a:spcPct val="105000"/>
              </a:lnSpc>
              <a:spcAft>
                <a:spcPts val="800"/>
              </a:spcAft>
            </a:pPr>
            <a:r>
              <a:rPr sz="1400" b="0">
                <a:solidFill>
                  <a:srgbClr val="2B2B2B"/>
                </a:solidFill>
                <a:latin typeface="Calibri"/>
              </a:rPr>
              <a:t>•  Advocacy that stays credible and clear-eyed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PRIMARY PROVIDER STANDARDS</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What Is Professionalism?</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5</a:t>
            </a:r>
          </a:p>
        </p:txBody>
      </p:sp>
      <p:sp>
        <p:nvSpPr>
          <p:cNvPr id="9" name="Rectangle 8"/>
          <p:cNvSpPr/>
          <p:nvPr/>
        </p:nvSpPr>
        <p:spPr>
          <a:xfrm>
            <a:off x="502920" y="1463040"/>
            <a:ext cx="3611880" cy="192024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502920" y="1463040"/>
            <a:ext cx="3611880" cy="73152"/>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731520" y="1719072"/>
            <a:ext cx="3154680" cy="457200"/>
          </a:xfrm>
          <a:prstGeom prst="rect">
            <a:avLst/>
          </a:prstGeom>
          <a:noFill/>
        </p:spPr>
        <p:txBody>
          <a:bodyPr wrap="square" lIns="0" tIns="0" rIns="0" bIns="0" anchor="t">
            <a:spAutoFit/>
          </a:bodyPr>
          <a:lstStyle/>
          <a:p>
            <a:pPr algn="l">
              <a:lnSpc>
                <a:spcPct val="100000"/>
              </a:lnSpc>
            </a:pPr>
            <a:r>
              <a:rPr sz="1900" b="1" i="0">
                <a:solidFill>
                  <a:srgbClr val="143D40"/>
                </a:solidFill>
                <a:latin typeface="Calibri"/>
              </a:rPr>
              <a:t>Collaboration</a:t>
            </a:r>
          </a:p>
        </p:txBody>
      </p:sp>
      <p:sp>
        <p:nvSpPr>
          <p:cNvPr id="12" name="TextBox 11"/>
          <p:cNvSpPr txBox="1"/>
          <p:nvPr/>
        </p:nvSpPr>
        <p:spPr>
          <a:xfrm>
            <a:off x="731520" y="2240280"/>
            <a:ext cx="3154680" cy="1005840"/>
          </a:xfrm>
          <a:prstGeom prst="rect">
            <a:avLst/>
          </a:prstGeom>
          <a:noFill/>
        </p:spPr>
        <p:txBody>
          <a:bodyPr wrap="square" lIns="0" tIns="0" rIns="0" bIns="0" anchor="t">
            <a:spAutoFit/>
          </a:bodyPr>
          <a:lstStyle/>
          <a:p>
            <a:pPr algn="l">
              <a:lnSpc>
                <a:spcPct val="115000"/>
              </a:lnSpc>
            </a:pPr>
            <a:r>
              <a:rPr sz="1350" b="0" i="0">
                <a:solidFill>
                  <a:srgbClr val="2B2B2B"/>
                </a:solidFill>
                <a:latin typeface="Calibri"/>
              </a:rPr>
              <a:t>Working transparently with partners, even when you disagree</a:t>
            </a:r>
          </a:p>
        </p:txBody>
      </p:sp>
      <p:sp>
        <p:nvSpPr>
          <p:cNvPr id="13" name="Rectangle 12"/>
          <p:cNvSpPr/>
          <p:nvPr/>
        </p:nvSpPr>
        <p:spPr>
          <a:xfrm>
            <a:off x="4251960" y="1463040"/>
            <a:ext cx="3611880" cy="192024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Rectangle 13"/>
          <p:cNvSpPr/>
          <p:nvPr/>
        </p:nvSpPr>
        <p:spPr>
          <a:xfrm>
            <a:off x="4251960" y="1463040"/>
            <a:ext cx="3611880" cy="73152"/>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4480560" y="1719072"/>
            <a:ext cx="3154680" cy="457200"/>
          </a:xfrm>
          <a:prstGeom prst="rect">
            <a:avLst/>
          </a:prstGeom>
          <a:noFill/>
        </p:spPr>
        <p:txBody>
          <a:bodyPr wrap="square" lIns="0" tIns="0" rIns="0" bIns="0" anchor="t">
            <a:spAutoFit/>
          </a:bodyPr>
          <a:lstStyle/>
          <a:p>
            <a:pPr algn="l">
              <a:lnSpc>
                <a:spcPct val="100000"/>
              </a:lnSpc>
            </a:pPr>
            <a:r>
              <a:rPr sz="1900" b="1" i="0">
                <a:solidFill>
                  <a:srgbClr val="143D40"/>
                </a:solidFill>
                <a:latin typeface="Calibri"/>
              </a:rPr>
              <a:t>Innovation</a:t>
            </a:r>
          </a:p>
        </p:txBody>
      </p:sp>
      <p:sp>
        <p:nvSpPr>
          <p:cNvPr id="16" name="TextBox 15"/>
          <p:cNvSpPr txBox="1"/>
          <p:nvPr/>
        </p:nvSpPr>
        <p:spPr>
          <a:xfrm>
            <a:off x="4480560" y="2240280"/>
            <a:ext cx="3154680" cy="1005840"/>
          </a:xfrm>
          <a:prstGeom prst="rect">
            <a:avLst/>
          </a:prstGeom>
          <a:noFill/>
        </p:spPr>
        <p:txBody>
          <a:bodyPr wrap="square" lIns="0" tIns="0" rIns="0" bIns="0" anchor="t">
            <a:spAutoFit/>
          </a:bodyPr>
          <a:lstStyle/>
          <a:p>
            <a:pPr algn="l">
              <a:lnSpc>
                <a:spcPct val="115000"/>
              </a:lnSpc>
            </a:pPr>
            <a:r>
              <a:rPr sz="1350" b="0" i="0">
                <a:solidFill>
                  <a:srgbClr val="2B2B2B"/>
                </a:solidFill>
                <a:latin typeface="Calibri"/>
              </a:rPr>
              <a:t>Finding practical ways to turn hope into action</a:t>
            </a:r>
          </a:p>
        </p:txBody>
      </p:sp>
      <p:sp>
        <p:nvSpPr>
          <p:cNvPr id="17" name="Rectangle 16"/>
          <p:cNvSpPr/>
          <p:nvPr/>
        </p:nvSpPr>
        <p:spPr>
          <a:xfrm>
            <a:off x="8001000" y="1463040"/>
            <a:ext cx="3611880" cy="192024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Rectangle 17"/>
          <p:cNvSpPr/>
          <p:nvPr/>
        </p:nvSpPr>
        <p:spPr>
          <a:xfrm>
            <a:off x="8001000" y="1463040"/>
            <a:ext cx="3611880" cy="73152"/>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9" name="TextBox 18"/>
          <p:cNvSpPr txBox="1"/>
          <p:nvPr/>
        </p:nvSpPr>
        <p:spPr>
          <a:xfrm>
            <a:off x="8229600" y="1719072"/>
            <a:ext cx="3154680" cy="457200"/>
          </a:xfrm>
          <a:prstGeom prst="rect">
            <a:avLst/>
          </a:prstGeom>
          <a:noFill/>
        </p:spPr>
        <p:txBody>
          <a:bodyPr wrap="square" lIns="0" tIns="0" rIns="0" bIns="0" anchor="t">
            <a:spAutoFit/>
          </a:bodyPr>
          <a:lstStyle/>
          <a:p>
            <a:pPr algn="l">
              <a:lnSpc>
                <a:spcPct val="100000"/>
              </a:lnSpc>
            </a:pPr>
            <a:r>
              <a:rPr sz="1900" b="1" i="0">
                <a:solidFill>
                  <a:srgbClr val="143D40"/>
                </a:solidFill>
                <a:latin typeface="Calibri"/>
              </a:rPr>
              <a:t>Grit</a:t>
            </a:r>
          </a:p>
        </p:txBody>
      </p:sp>
      <p:sp>
        <p:nvSpPr>
          <p:cNvPr id="20" name="TextBox 19"/>
          <p:cNvSpPr txBox="1"/>
          <p:nvPr/>
        </p:nvSpPr>
        <p:spPr>
          <a:xfrm>
            <a:off x="8229600" y="2240280"/>
            <a:ext cx="3154680" cy="1005840"/>
          </a:xfrm>
          <a:prstGeom prst="rect">
            <a:avLst/>
          </a:prstGeom>
          <a:noFill/>
        </p:spPr>
        <p:txBody>
          <a:bodyPr wrap="square" lIns="0" tIns="0" rIns="0" bIns="0" anchor="t">
            <a:spAutoFit/>
          </a:bodyPr>
          <a:lstStyle/>
          <a:p>
            <a:pPr algn="l">
              <a:lnSpc>
                <a:spcPct val="115000"/>
              </a:lnSpc>
            </a:pPr>
            <a:r>
              <a:rPr sz="1350" b="0" i="0">
                <a:solidFill>
                  <a:srgbClr val="2B2B2B"/>
                </a:solidFill>
                <a:latin typeface="Calibri"/>
              </a:rPr>
              <a:t>Passion and perseverance for long-term goals</a:t>
            </a:r>
          </a:p>
        </p:txBody>
      </p:sp>
      <p:sp>
        <p:nvSpPr>
          <p:cNvPr id="21" name="Rectangle 20"/>
          <p:cNvSpPr/>
          <p:nvPr/>
        </p:nvSpPr>
        <p:spPr>
          <a:xfrm>
            <a:off x="502920" y="3566160"/>
            <a:ext cx="3611880" cy="192024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Rectangle 21"/>
          <p:cNvSpPr/>
          <p:nvPr/>
        </p:nvSpPr>
        <p:spPr>
          <a:xfrm>
            <a:off x="502920" y="3566160"/>
            <a:ext cx="3611880" cy="73152"/>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3" name="TextBox 22"/>
          <p:cNvSpPr txBox="1"/>
          <p:nvPr/>
        </p:nvSpPr>
        <p:spPr>
          <a:xfrm>
            <a:off x="731520" y="3822192"/>
            <a:ext cx="3154680" cy="457200"/>
          </a:xfrm>
          <a:prstGeom prst="rect">
            <a:avLst/>
          </a:prstGeom>
          <a:noFill/>
        </p:spPr>
        <p:txBody>
          <a:bodyPr wrap="square" lIns="0" tIns="0" rIns="0" bIns="0" anchor="t">
            <a:spAutoFit/>
          </a:bodyPr>
          <a:lstStyle/>
          <a:p>
            <a:pPr algn="l">
              <a:lnSpc>
                <a:spcPct val="100000"/>
              </a:lnSpc>
            </a:pPr>
            <a:r>
              <a:rPr sz="1900" b="1" i="0">
                <a:solidFill>
                  <a:srgbClr val="143D40"/>
                </a:solidFill>
                <a:latin typeface="Calibri"/>
              </a:rPr>
              <a:t>Persistence</a:t>
            </a:r>
          </a:p>
        </p:txBody>
      </p:sp>
      <p:sp>
        <p:nvSpPr>
          <p:cNvPr id="24" name="TextBox 23"/>
          <p:cNvSpPr txBox="1"/>
          <p:nvPr/>
        </p:nvSpPr>
        <p:spPr>
          <a:xfrm>
            <a:off x="731520" y="4343400"/>
            <a:ext cx="3154680" cy="1005840"/>
          </a:xfrm>
          <a:prstGeom prst="rect">
            <a:avLst/>
          </a:prstGeom>
          <a:noFill/>
        </p:spPr>
        <p:txBody>
          <a:bodyPr wrap="square" lIns="0" tIns="0" rIns="0" bIns="0" anchor="t">
            <a:spAutoFit/>
          </a:bodyPr>
          <a:lstStyle/>
          <a:p>
            <a:pPr algn="l">
              <a:lnSpc>
                <a:spcPct val="115000"/>
              </a:lnSpc>
            </a:pPr>
            <a:r>
              <a:rPr sz="1350" b="0" i="0">
                <a:solidFill>
                  <a:srgbClr val="2B2B2B"/>
                </a:solidFill>
                <a:latin typeface="Calibri"/>
              </a:rPr>
              <a:t>Staying in the fight without losing your footing</a:t>
            </a:r>
          </a:p>
        </p:txBody>
      </p:sp>
      <p:sp>
        <p:nvSpPr>
          <p:cNvPr id="25" name="Rectangle 24"/>
          <p:cNvSpPr/>
          <p:nvPr/>
        </p:nvSpPr>
        <p:spPr>
          <a:xfrm>
            <a:off x="4251960" y="3566160"/>
            <a:ext cx="3611880" cy="192024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Rectangle 25"/>
          <p:cNvSpPr/>
          <p:nvPr/>
        </p:nvSpPr>
        <p:spPr>
          <a:xfrm>
            <a:off x="4251960" y="3566160"/>
            <a:ext cx="3611880" cy="73152"/>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7" name="TextBox 26"/>
          <p:cNvSpPr txBox="1"/>
          <p:nvPr/>
        </p:nvSpPr>
        <p:spPr>
          <a:xfrm>
            <a:off x="4480560" y="3822192"/>
            <a:ext cx="3154680" cy="457200"/>
          </a:xfrm>
          <a:prstGeom prst="rect">
            <a:avLst/>
          </a:prstGeom>
          <a:noFill/>
        </p:spPr>
        <p:txBody>
          <a:bodyPr wrap="square" lIns="0" tIns="0" rIns="0" bIns="0" anchor="t">
            <a:spAutoFit/>
          </a:bodyPr>
          <a:lstStyle/>
          <a:p>
            <a:pPr algn="l">
              <a:lnSpc>
                <a:spcPct val="100000"/>
              </a:lnSpc>
            </a:pPr>
            <a:r>
              <a:rPr sz="1900" b="1" i="0">
                <a:solidFill>
                  <a:srgbClr val="143D40"/>
                </a:solidFill>
                <a:latin typeface="Calibri"/>
              </a:rPr>
              <a:t>Flexibility</a:t>
            </a:r>
          </a:p>
        </p:txBody>
      </p:sp>
      <p:sp>
        <p:nvSpPr>
          <p:cNvPr id="28" name="TextBox 27"/>
          <p:cNvSpPr txBox="1"/>
          <p:nvPr/>
        </p:nvSpPr>
        <p:spPr>
          <a:xfrm>
            <a:off x="4480560" y="4343400"/>
            <a:ext cx="3154680" cy="1005840"/>
          </a:xfrm>
          <a:prstGeom prst="rect">
            <a:avLst/>
          </a:prstGeom>
          <a:noFill/>
        </p:spPr>
        <p:txBody>
          <a:bodyPr wrap="square" lIns="0" tIns="0" rIns="0" bIns="0" anchor="t">
            <a:spAutoFit/>
          </a:bodyPr>
          <a:lstStyle/>
          <a:p>
            <a:pPr algn="l">
              <a:lnSpc>
                <a:spcPct val="115000"/>
              </a:lnSpc>
            </a:pPr>
            <a:r>
              <a:rPr sz="1350" b="0" i="0">
                <a:solidFill>
                  <a:srgbClr val="2B2B2B"/>
                </a:solidFill>
                <a:latin typeface="Calibri"/>
              </a:rPr>
              <a:t>Adapting as partners, systems, and participants change</a:t>
            </a:r>
          </a:p>
        </p:txBody>
      </p:sp>
      <p:sp>
        <p:nvSpPr>
          <p:cNvPr id="29" name="Rectangle 28"/>
          <p:cNvSpPr/>
          <p:nvPr/>
        </p:nvSpPr>
        <p:spPr>
          <a:xfrm>
            <a:off x="8001000" y="3566160"/>
            <a:ext cx="3611880" cy="1920240"/>
          </a:xfrm>
          <a:prstGeom prst="rect">
            <a:avLst/>
          </a:prstGeom>
          <a:solidFill>
            <a:srgbClr val="F7F7F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0" name="Rectangle 29"/>
          <p:cNvSpPr/>
          <p:nvPr/>
        </p:nvSpPr>
        <p:spPr>
          <a:xfrm>
            <a:off x="8001000" y="3566160"/>
            <a:ext cx="3611880" cy="73152"/>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1" name="TextBox 30"/>
          <p:cNvSpPr txBox="1"/>
          <p:nvPr/>
        </p:nvSpPr>
        <p:spPr>
          <a:xfrm>
            <a:off x="8229600" y="3822192"/>
            <a:ext cx="3154680" cy="457200"/>
          </a:xfrm>
          <a:prstGeom prst="rect">
            <a:avLst/>
          </a:prstGeom>
          <a:noFill/>
        </p:spPr>
        <p:txBody>
          <a:bodyPr wrap="square" lIns="0" tIns="0" rIns="0" bIns="0" anchor="t">
            <a:spAutoFit/>
          </a:bodyPr>
          <a:lstStyle/>
          <a:p>
            <a:pPr algn="l">
              <a:lnSpc>
                <a:spcPct val="100000"/>
              </a:lnSpc>
            </a:pPr>
            <a:r>
              <a:rPr sz="1900" b="1" i="0">
                <a:solidFill>
                  <a:srgbClr val="143D40"/>
                </a:solidFill>
                <a:latin typeface="Calibri"/>
              </a:rPr>
              <a:t>Trust</a:t>
            </a:r>
          </a:p>
        </p:txBody>
      </p:sp>
      <p:sp>
        <p:nvSpPr>
          <p:cNvPr id="32" name="TextBox 31"/>
          <p:cNvSpPr txBox="1"/>
          <p:nvPr/>
        </p:nvSpPr>
        <p:spPr>
          <a:xfrm>
            <a:off x="8229600" y="4343400"/>
            <a:ext cx="3154680" cy="1005840"/>
          </a:xfrm>
          <a:prstGeom prst="rect">
            <a:avLst/>
          </a:prstGeom>
          <a:noFill/>
        </p:spPr>
        <p:txBody>
          <a:bodyPr wrap="square" lIns="0" tIns="0" rIns="0" bIns="0" anchor="t">
            <a:spAutoFit/>
          </a:bodyPr>
          <a:lstStyle/>
          <a:p>
            <a:pPr algn="l">
              <a:lnSpc>
                <a:spcPct val="115000"/>
              </a:lnSpc>
            </a:pPr>
            <a:r>
              <a:rPr sz="1350" b="0" i="0">
                <a:solidFill>
                  <a:srgbClr val="2B2B2B"/>
                </a:solidFill>
                <a:latin typeface="Calibri"/>
              </a:rPr>
              <a:t>Confidentiality and boundaries, held together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DEFINING TERMS</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What Professional Boundaries Actually Are</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6</a:t>
            </a:r>
          </a:p>
        </p:txBody>
      </p:sp>
      <p:sp>
        <p:nvSpPr>
          <p:cNvPr id="9" name="TextBox 8"/>
          <p:cNvSpPr txBox="1"/>
          <p:nvPr/>
        </p:nvSpPr>
        <p:spPr>
          <a:xfrm>
            <a:off x="640080" y="1417320"/>
            <a:ext cx="10789920" cy="822960"/>
          </a:xfrm>
          <a:prstGeom prst="rect">
            <a:avLst/>
          </a:prstGeom>
          <a:noFill/>
        </p:spPr>
        <p:txBody>
          <a:bodyPr wrap="square" lIns="0" tIns="0" rIns="0" bIns="0" anchor="t">
            <a:spAutoFit/>
          </a:bodyPr>
          <a:lstStyle/>
          <a:p>
            <a:pPr algn="l">
              <a:lnSpc>
                <a:spcPct val="120000"/>
              </a:lnSpc>
            </a:pPr>
            <a:r>
              <a:rPr sz="1900" b="0" i="0">
                <a:solidFill>
                  <a:srgbClr val="2B2B2B"/>
                </a:solidFill>
                <a:latin typeface="Calibri"/>
              </a:rPr>
              <a:t>The guidelines that define your role, your responsibilities, and your limits with participants — so you can care fully without losing yourself, your objectivity, or your effectiveness.</a:t>
            </a:r>
          </a:p>
        </p:txBody>
      </p:sp>
      <p:sp>
        <p:nvSpPr>
          <p:cNvPr id="10" name="Rectangle 9"/>
          <p:cNvSpPr/>
          <p:nvPr/>
        </p:nvSpPr>
        <p:spPr>
          <a:xfrm>
            <a:off x="640080" y="2606040"/>
            <a:ext cx="5349240" cy="3108960"/>
          </a:xfrm>
          <a:prstGeom prst="rect">
            <a:avLst/>
          </a:prstGeom>
          <a:solidFill>
            <a:srgbClr val="F7E9E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914400" y="2834640"/>
            <a:ext cx="4754880" cy="365760"/>
          </a:xfrm>
          <a:prstGeom prst="rect">
            <a:avLst/>
          </a:prstGeom>
          <a:noFill/>
        </p:spPr>
        <p:txBody>
          <a:bodyPr wrap="square" lIns="0" tIns="0" rIns="0" bIns="0" anchor="t">
            <a:spAutoFit/>
          </a:bodyPr>
          <a:lstStyle/>
          <a:p>
            <a:pPr algn="l">
              <a:lnSpc>
                <a:spcPct val="100000"/>
              </a:lnSpc>
            </a:pPr>
            <a:r>
              <a:rPr sz="1400" b="1" i="0">
                <a:solidFill>
                  <a:srgbClr val="9A3E1E"/>
                </a:solidFill>
                <a:latin typeface="Calibri"/>
              </a:rPr>
              <a:t>BOUNDARIES ARE NOT</a:t>
            </a:r>
          </a:p>
        </p:txBody>
      </p:sp>
      <p:sp>
        <p:nvSpPr>
          <p:cNvPr id="12" name="TextBox 11"/>
          <p:cNvSpPr txBox="1"/>
          <p:nvPr/>
        </p:nvSpPr>
        <p:spPr>
          <a:xfrm>
            <a:off x="914400" y="3291840"/>
            <a:ext cx="4846320" cy="2194560"/>
          </a:xfrm>
          <a:prstGeom prst="rect">
            <a:avLst/>
          </a:prstGeom>
          <a:noFill/>
        </p:spPr>
        <p:txBody>
          <a:bodyPr wrap="square" lIns="0" tIns="0" rIns="0" bIns="0">
            <a:spAutoFit/>
          </a:bodyPr>
          <a:lstStyle/>
          <a:p>
            <a:pPr>
              <a:lnSpc>
                <a:spcPct val="105000"/>
              </a:lnSpc>
              <a:spcAft>
                <a:spcPts val="1200"/>
              </a:spcAft>
            </a:pPr>
            <a:r>
              <a:rPr sz="1500" b="0">
                <a:solidFill>
                  <a:srgbClr val="2B2B2B"/>
                </a:solidFill>
                <a:latin typeface="Calibri"/>
              </a:rPr>
              <a:t>•  Walls that block connection</a:t>
            </a:r>
          </a:p>
          <a:p>
            <a:pPr>
              <a:lnSpc>
                <a:spcPct val="105000"/>
              </a:lnSpc>
              <a:spcAft>
                <a:spcPts val="1200"/>
              </a:spcAft>
            </a:pPr>
            <a:r>
              <a:rPr sz="1500" b="0">
                <a:solidFill>
                  <a:srgbClr val="2B2B2B"/>
                </a:solidFill>
                <a:latin typeface="Calibri"/>
              </a:rPr>
              <a:t>•  Coldness or indifference</a:t>
            </a:r>
          </a:p>
          <a:p>
            <a:pPr>
              <a:lnSpc>
                <a:spcPct val="105000"/>
              </a:lnSpc>
              <a:spcAft>
                <a:spcPts val="1200"/>
              </a:spcAft>
            </a:pPr>
            <a:r>
              <a:rPr sz="1500" b="0">
                <a:solidFill>
                  <a:srgbClr val="2B2B2B"/>
                </a:solidFill>
                <a:latin typeface="Calibri"/>
              </a:rPr>
              <a:t>•  A way to avoid hard work</a:t>
            </a:r>
          </a:p>
          <a:p>
            <a:pPr>
              <a:lnSpc>
                <a:spcPct val="105000"/>
              </a:lnSpc>
              <a:spcAft>
                <a:spcPts val="1200"/>
              </a:spcAft>
            </a:pPr>
            <a:r>
              <a:rPr sz="1500" b="0">
                <a:solidFill>
                  <a:srgbClr val="2B2B2B"/>
                </a:solidFill>
                <a:latin typeface="Calibri"/>
              </a:rPr>
              <a:t>•  One-size-fits-all rules for every situation</a:t>
            </a:r>
          </a:p>
        </p:txBody>
      </p:sp>
      <p:sp>
        <p:nvSpPr>
          <p:cNvPr id="13" name="Rectangle 12"/>
          <p:cNvSpPr/>
          <p:nvPr/>
        </p:nvSpPr>
        <p:spPr>
          <a:xfrm>
            <a:off x="6172200" y="2606040"/>
            <a:ext cx="5349240" cy="3108960"/>
          </a:xfrm>
          <a:prstGeom prst="rect">
            <a:avLst/>
          </a:prstGeom>
          <a:solidFill>
            <a:srgbClr val="E7F0E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446520" y="2834640"/>
            <a:ext cx="4754880" cy="365760"/>
          </a:xfrm>
          <a:prstGeom prst="rect">
            <a:avLst/>
          </a:prstGeom>
          <a:noFill/>
        </p:spPr>
        <p:txBody>
          <a:bodyPr wrap="square" lIns="0" tIns="0" rIns="0" bIns="0" anchor="t">
            <a:spAutoFit/>
          </a:bodyPr>
          <a:lstStyle/>
          <a:p>
            <a:pPr algn="l">
              <a:lnSpc>
                <a:spcPct val="100000"/>
              </a:lnSpc>
            </a:pPr>
            <a:r>
              <a:rPr sz="1400" b="1" i="0">
                <a:solidFill>
                  <a:srgbClr val="143D40"/>
                </a:solidFill>
                <a:latin typeface="Calibri"/>
              </a:rPr>
              <a:t>BOUNDARIES ARE</a:t>
            </a:r>
          </a:p>
        </p:txBody>
      </p:sp>
      <p:sp>
        <p:nvSpPr>
          <p:cNvPr id="15" name="TextBox 14"/>
          <p:cNvSpPr txBox="1"/>
          <p:nvPr/>
        </p:nvSpPr>
        <p:spPr>
          <a:xfrm>
            <a:off x="6446520" y="3291840"/>
            <a:ext cx="4846320" cy="1421351"/>
          </a:xfrm>
          <a:prstGeom prst="rect">
            <a:avLst/>
          </a:prstGeom>
          <a:noFill/>
        </p:spPr>
        <p:txBody>
          <a:bodyPr wrap="square" lIns="0" tIns="0" rIns="0" bIns="0">
            <a:spAutoFit/>
          </a:bodyPr>
          <a:lstStyle/>
          <a:p>
            <a:pPr>
              <a:lnSpc>
                <a:spcPct val="105000"/>
              </a:lnSpc>
              <a:spcAft>
                <a:spcPts val="1200"/>
              </a:spcAft>
            </a:pPr>
            <a:r>
              <a:rPr sz="1500" b="0" dirty="0">
                <a:solidFill>
                  <a:srgbClr val="2B2B2B"/>
                </a:solidFill>
                <a:latin typeface="Calibri"/>
              </a:rPr>
              <a:t>•  A framework that protects the relationship</a:t>
            </a:r>
          </a:p>
          <a:p>
            <a:pPr>
              <a:lnSpc>
                <a:spcPct val="105000"/>
              </a:lnSpc>
              <a:spcAft>
                <a:spcPts val="1200"/>
              </a:spcAft>
            </a:pPr>
            <a:r>
              <a:rPr sz="1500" b="0" dirty="0">
                <a:solidFill>
                  <a:srgbClr val="2B2B2B"/>
                </a:solidFill>
                <a:latin typeface="Calibri"/>
              </a:rPr>
              <a:t>•  How you stay effective over the long term</a:t>
            </a:r>
          </a:p>
          <a:p>
            <a:pPr>
              <a:lnSpc>
                <a:spcPct val="105000"/>
              </a:lnSpc>
              <a:spcAft>
                <a:spcPts val="1200"/>
              </a:spcAft>
            </a:pPr>
            <a:r>
              <a:rPr sz="1500" b="0" dirty="0">
                <a:solidFill>
                  <a:srgbClr val="2B2B2B"/>
                </a:solidFill>
                <a:latin typeface="Calibri"/>
              </a:rPr>
              <a:t>•  </a:t>
            </a:r>
            <a:r>
              <a:rPr lang="en-US" sz="1500" dirty="0">
                <a:solidFill>
                  <a:srgbClr val="2B2B2B"/>
                </a:solidFill>
                <a:latin typeface="Calibri"/>
              </a:rPr>
              <a:t>How</a:t>
            </a:r>
            <a:r>
              <a:rPr sz="1500" b="0" dirty="0">
                <a:solidFill>
                  <a:srgbClr val="2B2B2B"/>
                </a:solidFill>
                <a:latin typeface="Calibri"/>
              </a:rPr>
              <a:t> participants lead their own journey</a:t>
            </a:r>
          </a:p>
          <a:p>
            <a:pPr>
              <a:lnSpc>
                <a:spcPct val="105000"/>
              </a:lnSpc>
              <a:spcAft>
                <a:spcPts val="1200"/>
              </a:spcAft>
            </a:pPr>
            <a:r>
              <a:rPr sz="1500" b="0" dirty="0">
                <a:solidFill>
                  <a:srgbClr val="2B2B2B"/>
                </a:solidFill>
                <a:latin typeface="Calibri"/>
              </a:rPr>
              <a:t>•  Consistent, so participants know what to expect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THE CORE STANDARD</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Empower. Don't Do It For Them.</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7</a:t>
            </a:r>
          </a:p>
        </p:txBody>
      </p:sp>
      <p:sp>
        <p:nvSpPr>
          <p:cNvPr id="9" name="Rectangle 8"/>
          <p:cNvSpPr/>
          <p:nvPr/>
        </p:nvSpPr>
        <p:spPr>
          <a:xfrm>
            <a:off x="640080" y="1463040"/>
            <a:ext cx="10881360" cy="192024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1005840" y="1691640"/>
            <a:ext cx="10149840" cy="1463040"/>
          </a:xfrm>
          <a:prstGeom prst="rect">
            <a:avLst/>
          </a:prstGeom>
          <a:noFill/>
        </p:spPr>
        <p:txBody>
          <a:bodyPr wrap="square" lIns="0" tIns="0" rIns="0" bIns="0" anchor="t">
            <a:spAutoFit/>
          </a:bodyPr>
          <a:lstStyle/>
          <a:p>
            <a:pPr algn="l">
              <a:lnSpc>
                <a:spcPct val="125000"/>
              </a:lnSpc>
            </a:pPr>
            <a:r>
              <a:rPr sz="2000" b="0" i="1">
                <a:solidFill>
                  <a:srgbClr val="FFFFFF"/>
                </a:solidFill>
                <a:latin typeface="Calibri"/>
              </a:rPr>
              <a:t>“Primary Providers work to empower participants. Participants must be the leader of their journey. Primary Providers help them overcome barriers. Primary Providers do not do everything for them.”</a:t>
            </a:r>
          </a:p>
        </p:txBody>
      </p:sp>
      <p:sp>
        <p:nvSpPr>
          <p:cNvPr id="11" name="TextBox 10"/>
          <p:cNvSpPr txBox="1"/>
          <p:nvPr/>
        </p:nvSpPr>
        <p:spPr>
          <a:xfrm>
            <a:off x="1005840" y="3566160"/>
            <a:ext cx="9144000" cy="320040"/>
          </a:xfrm>
          <a:prstGeom prst="rect">
            <a:avLst/>
          </a:prstGeom>
          <a:noFill/>
        </p:spPr>
        <p:txBody>
          <a:bodyPr wrap="square" lIns="0" tIns="0" rIns="0" bIns="0" anchor="t">
            <a:spAutoFit/>
          </a:bodyPr>
          <a:lstStyle/>
          <a:p>
            <a:pPr algn="l">
              <a:lnSpc>
                <a:spcPct val="100000"/>
              </a:lnSpc>
            </a:pPr>
            <a:r>
              <a:rPr sz="1300" b="0" i="0">
                <a:solidFill>
                  <a:srgbClr val="F4E3C6"/>
                </a:solidFill>
                <a:latin typeface="Calibri"/>
              </a:rPr>
              <a:t>— Primary Provider Standards, Boundaries</a:t>
            </a:r>
          </a:p>
        </p:txBody>
      </p:sp>
      <p:sp>
        <p:nvSpPr>
          <p:cNvPr id="12" name="TextBox 11"/>
          <p:cNvSpPr txBox="1"/>
          <p:nvPr/>
        </p:nvSpPr>
        <p:spPr>
          <a:xfrm>
            <a:off x="640080" y="4114800"/>
            <a:ext cx="10789920" cy="2011680"/>
          </a:xfrm>
          <a:prstGeom prst="rect">
            <a:avLst/>
          </a:prstGeom>
          <a:noFill/>
        </p:spPr>
        <p:txBody>
          <a:bodyPr wrap="square" lIns="0" tIns="0" rIns="0" bIns="0">
            <a:spAutoFit/>
          </a:bodyPr>
          <a:lstStyle/>
          <a:p>
            <a:pPr>
              <a:lnSpc>
                <a:spcPct val="105000"/>
              </a:lnSpc>
              <a:spcAft>
                <a:spcPts val="1400"/>
              </a:spcAft>
            </a:pPr>
            <a:r>
              <a:rPr sz="1800" b="0">
                <a:solidFill>
                  <a:srgbClr val="2B2B2B"/>
                </a:solidFill>
                <a:latin typeface="Calibri"/>
              </a:rPr>
              <a:t>•  If a participant has the ability to make the call, fill out the application, or make the appointment — let them do it</a:t>
            </a:r>
          </a:p>
          <a:p>
            <a:pPr>
              <a:lnSpc>
                <a:spcPct val="105000"/>
              </a:lnSpc>
              <a:spcAft>
                <a:spcPts val="1400"/>
              </a:spcAft>
            </a:pPr>
            <a:r>
              <a:rPr sz="1800" b="0">
                <a:solidFill>
                  <a:srgbClr val="2B2B2B"/>
                </a:solidFill>
                <a:latin typeface="Calibri"/>
              </a:rPr>
              <a:t>•  Your job is to help them find the time and space to do it, not to do it in their place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0" y="0"/>
            <a:ext cx="12191695" cy="1051560"/>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Rectangle 2"/>
          <p:cNvSpPr/>
          <p:nvPr/>
        </p:nvSpPr>
        <p:spPr>
          <a:xfrm>
            <a:off x="0" y="1051560"/>
            <a:ext cx="12191695" cy="54864"/>
          </a:xfrm>
          <a:prstGeom prst="rect">
            <a:avLst/>
          </a:prstGeom>
          <a:solidFill>
            <a:srgbClr val="C98A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4" name="TextBox 3"/>
          <p:cNvSpPr txBox="1"/>
          <p:nvPr/>
        </p:nvSpPr>
        <p:spPr>
          <a:xfrm>
            <a:off x="548640" y="128016"/>
            <a:ext cx="10058400" cy="274320"/>
          </a:xfrm>
          <a:prstGeom prst="rect">
            <a:avLst/>
          </a:prstGeom>
          <a:noFill/>
        </p:spPr>
        <p:txBody>
          <a:bodyPr wrap="square" lIns="0" tIns="0" rIns="0" bIns="0" anchor="t">
            <a:spAutoFit/>
          </a:bodyPr>
          <a:lstStyle/>
          <a:p>
            <a:pPr algn="l">
              <a:lnSpc>
                <a:spcPct val="100000"/>
              </a:lnSpc>
            </a:pPr>
            <a:r>
              <a:rPr sz="1300" b="1" i="0">
                <a:solidFill>
                  <a:srgbClr val="F4E3C6"/>
                </a:solidFill>
                <a:latin typeface="Calibri"/>
              </a:rPr>
              <a:t>BOUNDARY AREA 1</a:t>
            </a:r>
          </a:p>
        </p:txBody>
      </p:sp>
      <p:sp>
        <p:nvSpPr>
          <p:cNvPr id="5" name="TextBox 4"/>
          <p:cNvSpPr txBox="1"/>
          <p:nvPr/>
        </p:nvSpPr>
        <p:spPr>
          <a:xfrm>
            <a:off x="548640" y="384048"/>
            <a:ext cx="10972800" cy="594360"/>
          </a:xfrm>
          <a:prstGeom prst="rect">
            <a:avLst/>
          </a:prstGeom>
          <a:noFill/>
        </p:spPr>
        <p:txBody>
          <a:bodyPr wrap="square" lIns="0" tIns="0" rIns="0" bIns="0" anchor="t">
            <a:spAutoFit/>
          </a:bodyPr>
          <a:lstStyle/>
          <a:p>
            <a:pPr algn="l">
              <a:lnSpc>
                <a:spcPct val="100000"/>
              </a:lnSpc>
            </a:pPr>
            <a:r>
              <a:rPr sz="2800" b="1" i="0">
                <a:solidFill>
                  <a:srgbClr val="FFFFFF"/>
                </a:solidFill>
                <a:latin typeface="Calibri"/>
              </a:rPr>
              <a:t>Trust &amp; Confidentiality — The Foundation</a:t>
            </a:r>
          </a:p>
        </p:txBody>
      </p:sp>
      <p:sp>
        <p:nvSpPr>
          <p:cNvPr id="6" name="Rectangle 5"/>
          <p:cNvSpPr/>
          <p:nvPr/>
        </p:nvSpPr>
        <p:spPr>
          <a:xfrm>
            <a:off x="0" y="6601968"/>
            <a:ext cx="12191695" cy="256032"/>
          </a:xfrm>
          <a:prstGeom prst="rect">
            <a:avLst/>
          </a:prstGeom>
          <a:solidFill>
            <a:srgbClr val="143D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TextBox 6"/>
          <p:cNvSpPr txBox="1"/>
          <p:nvPr/>
        </p:nvSpPr>
        <p:spPr>
          <a:xfrm>
            <a:off x="457200" y="6601968"/>
            <a:ext cx="7315200" cy="256032"/>
          </a:xfrm>
          <a:prstGeom prst="rect">
            <a:avLst/>
          </a:prstGeom>
          <a:noFill/>
        </p:spPr>
        <p:txBody>
          <a:bodyPr wrap="square" lIns="0" tIns="0" rIns="0" bIns="0" anchor="ctr">
            <a:spAutoFit/>
          </a:bodyPr>
          <a:lstStyle/>
          <a:p>
            <a:pPr algn="l">
              <a:lnSpc>
                <a:spcPct val="100000"/>
              </a:lnSpc>
            </a:pPr>
            <a:r>
              <a:rPr sz="900" b="0" i="0">
                <a:solidFill>
                  <a:srgbClr val="FFFFFF"/>
                </a:solidFill>
                <a:latin typeface="Calibri"/>
              </a:rPr>
              <a:t>BOUNDARIES THAT SERVE</a:t>
            </a:r>
          </a:p>
        </p:txBody>
      </p:sp>
      <p:sp>
        <p:nvSpPr>
          <p:cNvPr id="8" name="TextBox 7"/>
          <p:cNvSpPr txBox="1"/>
          <p:nvPr/>
        </p:nvSpPr>
        <p:spPr>
          <a:xfrm>
            <a:off x="11094415" y="6601968"/>
            <a:ext cx="731520" cy="256032"/>
          </a:xfrm>
          <a:prstGeom prst="rect">
            <a:avLst/>
          </a:prstGeom>
          <a:noFill/>
        </p:spPr>
        <p:txBody>
          <a:bodyPr wrap="square" lIns="0" tIns="0" rIns="0" bIns="0" anchor="ctr">
            <a:spAutoFit/>
          </a:bodyPr>
          <a:lstStyle/>
          <a:p>
            <a:pPr algn="r">
              <a:lnSpc>
                <a:spcPct val="100000"/>
              </a:lnSpc>
            </a:pPr>
            <a:r>
              <a:rPr sz="900" b="0" i="0">
                <a:solidFill>
                  <a:srgbClr val="FFFFFF"/>
                </a:solidFill>
                <a:latin typeface="Calibri"/>
              </a:rPr>
              <a:t>8</a:t>
            </a:r>
          </a:p>
        </p:txBody>
      </p:sp>
      <p:sp>
        <p:nvSpPr>
          <p:cNvPr id="9" name="TextBox 8"/>
          <p:cNvSpPr txBox="1"/>
          <p:nvPr/>
        </p:nvSpPr>
        <p:spPr>
          <a:xfrm>
            <a:off x="640080" y="1463040"/>
            <a:ext cx="10789920" cy="4206240"/>
          </a:xfrm>
          <a:prstGeom prst="rect">
            <a:avLst/>
          </a:prstGeom>
          <a:noFill/>
        </p:spPr>
        <p:txBody>
          <a:bodyPr wrap="square" lIns="0" tIns="0" rIns="0" bIns="0">
            <a:spAutoFit/>
          </a:bodyPr>
          <a:lstStyle/>
          <a:p>
            <a:pPr>
              <a:lnSpc>
                <a:spcPct val="105000"/>
              </a:lnSpc>
              <a:spcAft>
                <a:spcPts val="1600"/>
              </a:spcAft>
            </a:pPr>
            <a:r>
              <a:rPr sz="1800" b="0">
                <a:solidFill>
                  <a:srgbClr val="2B2B2B"/>
                </a:solidFill>
                <a:latin typeface="Calibri"/>
              </a:rPr>
              <a:t>•  Trust requires demonstrating professionalism, integrity, and respect for confidentiality</a:t>
            </a:r>
          </a:p>
          <a:p>
            <a:pPr>
              <a:lnSpc>
                <a:spcPct val="105000"/>
              </a:lnSpc>
              <a:spcAft>
                <a:spcPts val="1600"/>
              </a:spcAft>
            </a:pPr>
            <a:r>
              <a:rPr sz="1800" b="0">
                <a:solidFill>
                  <a:srgbClr val="2B2B2B"/>
                </a:solidFill>
                <a:latin typeface="Calibri"/>
              </a:rPr>
              <a:t>•  Personal, identifying, and financial information stays confidential — no exceptions without supervisor authorization</a:t>
            </a:r>
          </a:p>
          <a:p>
            <a:pPr>
              <a:lnSpc>
                <a:spcPct val="105000"/>
              </a:lnSpc>
              <a:spcAft>
                <a:spcPts val="1600"/>
              </a:spcAft>
            </a:pPr>
            <a:r>
              <a:rPr sz="1800" b="0">
                <a:solidFill>
                  <a:srgbClr val="2B2B2B"/>
                </a:solidFill>
                <a:latin typeface="Calibri"/>
              </a:rPr>
              <a:t>•  Information is shared in HopeHub only after the participant gives written, signed consent</a:t>
            </a:r>
          </a:p>
          <a:p>
            <a:pPr>
              <a:lnSpc>
                <a:spcPct val="105000"/>
              </a:lnSpc>
              <a:spcAft>
                <a:spcPts val="1600"/>
              </a:spcAft>
            </a:pPr>
            <a:r>
              <a:rPr sz="1800" b="0">
                <a:solidFill>
                  <a:srgbClr val="2B2B2B"/>
                </a:solidFill>
                <a:latin typeface="Calibri"/>
              </a:rPr>
              <a:t>•  HIPAA training is required annually for all initiative-funded Primary Providers</a:t>
            </a:r>
          </a:p>
          <a:p>
            <a:pPr>
              <a:lnSpc>
                <a:spcPct val="105000"/>
              </a:lnSpc>
              <a:spcAft>
                <a:spcPts val="1600"/>
              </a:spcAft>
            </a:pPr>
            <a:r>
              <a:rPr sz="1800" b="0">
                <a:solidFill>
                  <a:srgbClr val="2B2B2B"/>
                </a:solidFill>
                <a:latin typeface="Calibri"/>
              </a:rPr>
              <a:t>•  Confidentiality is what allows participants to be honest with you in the first place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2970</TotalTime>
  <Words>2880</Words>
  <Application>Microsoft Macintosh PowerPoint</Application>
  <PresentationFormat>Widescreen</PresentationFormat>
  <Paragraphs>259</Paragraphs>
  <Slides>25</Slides>
  <Notes>25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25</vt:i4>
      </vt:variant>
    </vt:vector>
  </HeadingPairs>
  <TitlesOfParts>
    <vt:vector size="28"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Melissa Capuano</cp:lastModifiedBy>
  <cp:revision>2</cp:revision>
  <dcterms:created xsi:type="dcterms:W3CDTF">2013-01-27T09:14:16Z</dcterms:created>
  <dcterms:modified xsi:type="dcterms:W3CDTF">2026-08-05T18:40:19Z</dcterms:modified>
  <cp:category/>
</cp:coreProperties>
</file>