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3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192" y="1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9518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geograph.org.uk/photo/88951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D50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Growing Through the</a:t>
            </a:r>
            <a:endParaRPr lang="en-US" sz="4400" dirty="0"/>
          </a:p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Hard Seasons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4747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A8C9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Restore Hope Training Academy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38912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A8C9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2026</a:t>
            </a:r>
            <a:endParaRPr lang="en-US" sz="13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1874520"/>
            <a:ext cx="2011680" cy="29260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640080" y="1097280"/>
            <a:ext cx="786384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D50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"Growth in this field is often invisible until it isn't —</a:t>
            </a:r>
            <a:endParaRPr lang="en-US" sz="3000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2D50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the hardest seasons are frequently the ones</a:t>
            </a:r>
            <a:endParaRPr lang="en-US" sz="3000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2D50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doing the most work on you."</a:t>
            </a:r>
            <a:endParaRPr lang="en-US"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2D50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We're Exploring Today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8686800" cy="27432"/>
          </a:xfrm>
          <a:prstGeom prst="rect">
            <a:avLst/>
          </a:prstGeom>
          <a:solidFill>
            <a:srgbClr val="A8C97F"/>
          </a:solidFill>
          <a:ln w="12700">
            <a:solidFill>
              <a:srgbClr val="A8C9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40080" y="105156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— The Seasons That Make You Question Everything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709928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— What Is Actually Happening Beneath the Surface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368296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— How to Start Seeing the Growth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3026664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— The Truth About Delayed Feedback — Doing Faithful Work in the Dark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685032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5 — Closing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A7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A8C9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82880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Seasons That Make</a:t>
            </a:r>
            <a:endParaRPr lang="en-US" sz="3800" dirty="0"/>
          </a:p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Question Everything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A7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— The Seasons That Make You Question Everything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686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2D50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a hard season look like?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686800" cy="27432"/>
          </a:xfrm>
          <a:prstGeom prst="rect">
            <a:avLst/>
          </a:prstGeom>
          <a:solidFill>
            <a:srgbClr val="A8C97F"/>
          </a:solidFill>
          <a:ln w="12700">
            <a:solidFill>
              <a:srgbClr val="A8C9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640080" y="1417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Feeling stuck, burned out, or like you are just going through the motions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01168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weight of unmet expectations — yours and everyone else's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6060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Questioning if you are cut out for this work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20040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Carrying a caseload that feels impossible and struggling to find the impact in the overwhelm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why starts to fade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A7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A8C9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82880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Actually Happening</a:t>
            </a:r>
            <a:endParaRPr lang="en-US" sz="3800" dirty="0"/>
          </a:p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Beneath the Surface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A7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— What Is Actually Happening Beneath the Surface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686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2D50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hard seasons are building in you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686800" cy="27432"/>
          </a:xfrm>
          <a:prstGeom prst="rect">
            <a:avLst/>
          </a:prstGeom>
          <a:solidFill>
            <a:srgbClr val="A8C97F"/>
          </a:solidFill>
          <a:ln w="12700">
            <a:solidFill>
              <a:srgbClr val="A8C9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640080" y="1417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quiet development of instincts that only come from hard experience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01168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to sit with complexity instead of trying to fix everything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6060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shift from reacting to situations to responding with wisdom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20040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difficulty builds a deeper tolerance for uncertainty and ambiguity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way your capacity to hold space for others grows even when it feels like it is shrinking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A7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A8C9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82880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Start</a:t>
            </a:r>
            <a:endParaRPr lang="en-US" sz="3800" dirty="0"/>
          </a:p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Seeing the Growth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A7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— How to Start Seeing the Growth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686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2D50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Turning the lens on yourself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686800" cy="27432"/>
          </a:xfrm>
          <a:prstGeom prst="rect">
            <a:avLst/>
          </a:prstGeom>
          <a:solidFill>
            <a:srgbClr val="A8C97F"/>
          </a:solidFill>
          <a:ln w="12700">
            <a:solidFill>
              <a:srgbClr val="A8C9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640080" y="1417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Pausing to look back instead of only forward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01168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Noticing the moments that no longer shake you the way they once did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6060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role of reflection in making invisible growth visible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20040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to measure progress differently in a field where outcomes are slow and uncertain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yourself credit for what you have carried, not just what you have accomplished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43891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providers who have faced the most challenges often become the most effective and trusted advocates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A7C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28016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A8C9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Truth About Delayed Feedback</a:t>
            </a:r>
            <a:endParaRPr lang="en-US" sz="3400" dirty="0"/>
          </a:p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 Doing Faithful Work in the Dark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4A7C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— The Truth About Delayed Feedback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640080"/>
            <a:ext cx="8686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2D50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you cannot see is still real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8686800" cy="27432"/>
          </a:xfrm>
          <a:prstGeom prst="rect">
            <a:avLst/>
          </a:prstGeom>
          <a:solidFill>
            <a:srgbClr val="A8C97F"/>
          </a:solidFill>
          <a:ln w="12700">
            <a:solidFill>
              <a:srgbClr val="A8C9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640080" y="1417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showing up for others through their hardest chapters quietly transforms the way you see your work and the people you serve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01168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Delayed feedback is not just about participants — it is also about the transformation happening in you as a provider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60604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participant you are about to meet needs the version of you that the hard seasons built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20040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bring into the room is more than a resource list — it is everything this work has grown in you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79476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en-US" sz="16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hard season you are in right now is not the end of your story — it is part of what is being written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D50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97280"/>
            <a:ext cx="76809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season you are in right now is not evidence</a:t>
            </a:r>
            <a:endParaRPr lang="en-US" sz="3000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that you are failing.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834640"/>
            <a:ext cx="76809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may be the very thing shaping you into the provider</a:t>
            </a:r>
            <a:endParaRPr lang="en-US" sz="2200" dirty="0"/>
          </a:p>
          <a:p>
            <a:pPr marL="0" indent="0" algn="l">
              <a:buNone/>
            </a:pPr>
            <a:r>
              <a:rPr lang="en-US" sz="2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families need you to become.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B382F1-EA3B-2ADE-FF44-F9349E11482E}"/>
              </a:ext>
            </a:extLst>
          </p:cNvPr>
          <p:cNvSpPr txBox="1"/>
          <p:nvPr/>
        </p:nvSpPr>
        <p:spPr>
          <a:xfrm>
            <a:off x="360759" y="2814636"/>
            <a:ext cx="2468166" cy="1839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Thank you for joining! </a:t>
            </a:r>
          </a:p>
        </p:txBody>
      </p:sp>
      <p:pic>
        <p:nvPicPr>
          <p:cNvPr id="7" name="Picture 6" descr="Meadow flowers at dawn © Jonathan Billinger :: Geograph Britain and Ireland">
            <a:extLst>
              <a:ext uri="{FF2B5EF4-FFF2-40B4-BE49-F238E27FC236}">
                <a16:creationId xmlns:a16="http://schemas.microsoft.com/office/drawing/2014/main" id="{D3FD0323-CD78-7AE1-6F86-CD5229CB5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6185" b="33235"/>
          <a:stretch>
            <a:fillRect/>
          </a:stretch>
        </p:blipFill>
        <p:spPr>
          <a:xfrm>
            <a:off x="20" y="10"/>
            <a:ext cx="9143980" cy="2782949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4" name="Text 2"/>
          <p:cNvSpPr txBox="1"/>
          <p:nvPr/>
        </p:nvSpPr>
        <p:spPr>
          <a:xfrm>
            <a:off x="3167986" y="2814637"/>
            <a:ext cx="5614060" cy="1839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/>
              <a:t>You walked into this room today carrying everything this work has asked of you. I hope you are leaving with a little more grace for yourself — for the hard seasons, for the slow progress, for the days where showing up was all you had. That has always been enough. It still is.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600</Words>
  <Application>Microsoft Macintosh PowerPoint</Application>
  <PresentationFormat>On-screen Show (16:9)</PresentationFormat>
  <Paragraphs>73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Amanda Myer</cp:lastModifiedBy>
  <cp:revision>2</cp:revision>
  <dcterms:created xsi:type="dcterms:W3CDTF">2026-09-08T20:10:10Z</dcterms:created>
  <dcterms:modified xsi:type="dcterms:W3CDTF">2026-09-08T20:42:14Z</dcterms:modified>
</cp:coreProperties>
</file>