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2B9571-9C04-4435-A75E-5D3D97496738}" v="8" dt="2026-09-03T16:21:51.6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p:scale>
          <a:sx n="80" d="100"/>
          <a:sy n="80" d="100"/>
        </p:scale>
        <p:origin x="754" y="1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elle Spann" userId="2be25b368137e89c" providerId="LiveId" clId="{2F8AC44C-9BA7-4C1D-A5DD-77699FD4D6B2}"/>
    <pc:docChg chg="custSel modSld">
      <pc:chgData name="Michelle Spann" userId="2be25b368137e89c" providerId="LiveId" clId="{2F8AC44C-9BA7-4C1D-A5DD-77699FD4D6B2}" dt="2026-09-03T16:22:59.220" v="934" actId="20577"/>
      <pc:docMkLst>
        <pc:docMk/>
      </pc:docMkLst>
      <pc:sldChg chg="addSp delSp modSp mod">
        <pc:chgData name="Michelle Spann" userId="2be25b368137e89c" providerId="LiveId" clId="{2F8AC44C-9BA7-4C1D-A5DD-77699FD4D6B2}" dt="2026-09-03T15:57:48.009" v="12" actId="255"/>
        <pc:sldMkLst>
          <pc:docMk/>
          <pc:sldMk cId="0" sldId="256"/>
        </pc:sldMkLst>
        <pc:spChg chg="mod">
          <ac:chgData name="Michelle Spann" userId="2be25b368137e89c" providerId="LiveId" clId="{2F8AC44C-9BA7-4C1D-A5DD-77699FD4D6B2}" dt="2026-09-03T15:57:48.009" v="12" actId="255"/>
          <ac:spMkLst>
            <pc:docMk/>
            <pc:sldMk cId="0" sldId="256"/>
            <ac:spMk id="2" creationId="{00000000-0000-0000-0000-000000000000}"/>
          </ac:spMkLst>
        </pc:spChg>
        <pc:spChg chg="add del mod">
          <ac:chgData name="Michelle Spann" userId="2be25b368137e89c" providerId="LiveId" clId="{2F8AC44C-9BA7-4C1D-A5DD-77699FD4D6B2}" dt="2026-09-03T15:48:38.217" v="2"/>
          <ac:spMkLst>
            <pc:docMk/>
            <pc:sldMk cId="0" sldId="256"/>
            <ac:spMk id="5" creationId="{F0B20708-498A-C9F2-168D-739D322EBAF1}"/>
          </ac:spMkLst>
        </pc:spChg>
      </pc:sldChg>
      <pc:sldChg chg="addSp delSp modSp mod">
        <pc:chgData name="Michelle Spann" userId="2be25b368137e89c" providerId="LiveId" clId="{2F8AC44C-9BA7-4C1D-A5DD-77699FD4D6B2}" dt="2026-09-03T15:58:26.070" v="18"/>
        <pc:sldMkLst>
          <pc:docMk/>
          <pc:sldMk cId="0" sldId="259"/>
        </pc:sldMkLst>
        <pc:spChg chg="mod">
          <ac:chgData name="Michelle Spann" userId="2be25b368137e89c" providerId="LiveId" clId="{2F8AC44C-9BA7-4C1D-A5DD-77699FD4D6B2}" dt="2026-09-03T15:58:24.787" v="16" actId="20577"/>
          <ac:spMkLst>
            <pc:docMk/>
            <pc:sldMk cId="0" sldId="259"/>
            <ac:spMk id="3" creationId="{00000000-0000-0000-0000-000000000000}"/>
          </ac:spMkLst>
        </pc:spChg>
        <pc:spChg chg="add del mod">
          <ac:chgData name="Michelle Spann" userId="2be25b368137e89c" providerId="LiveId" clId="{2F8AC44C-9BA7-4C1D-A5DD-77699FD4D6B2}" dt="2026-09-03T15:58:26.070" v="18"/>
          <ac:spMkLst>
            <pc:docMk/>
            <pc:sldMk cId="0" sldId="259"/>
            <ac:spMk id="4" creationId="{286C77C7-AC21-7455-07FC-2A105A1F0B24}"/>
          </ac:spMkLst>
        </pc:spChg>
      </pc:sldChg>
      <pc:sldChg chg="modSp mod">
        <pc:chgData name="Michelle Spann" userId="2be25b368137e89c" providerId="LiveId" clId="{2F8AC44C-9BA7-4C1D-A5DD-77699FD4D6B2}" dt="2026-09-03T16:11:48.119" v="554" actId="20577"/>
        <pc:sldMkLst>
          <pc:docMk/>
          <pc:sldMk cId="0" sldId="260"/>
        </pc:sldMkLst>
        <pc:spChg chg="mod">
          <ac:chgData name="Michelle Spann" userId="2be25b368137e89c" providerId="LiveId" clId="{2F8AC44C-9BA7-4C1D-A5DD-77699FD4D6B2}" dt="2026-09-03T16:10:16.595" v="317" actId="20577"/>
          <ac:spMkLst>
            <pc:docMk/>
            <pc:sldMk cId="0" sldId="260"/>
            <ac:spMk id="4" creationId="{00000000-0000-0000-0000-000000000000}"/>
          </ac:spMkLst>
        </pc:spChg>
        <pc:spChg chg="mod">
          <ac:chgData name="Michelle Spann" userId="2be25b368137e89c" providerId="LiveId" clId="{2F8AC44C-9BA7-4C1D-A5DD-77699FD4D6B2}" dt="2026-09-03T16:11:48.119" v="554" actId="20577"/>
          <ac:spMkLst>
            <pc:docMk/>
            <pc:sldMk cId="0" sldId="260"/>
            <ac:spMk id="6" creationId="{00000000-0000-0000-0000-000000000000}"/>
          </ac:spMkLst>
        </pc:spChg>
      </pc:sldChg>
      <pc:sldChg chg="modSp mod">
        <pc:chgData name="Michelle Spann" userId="2be25b368137e89c" providerId="LiveId" clId="{2F8AC44C-9BA7-4C1D-A5DD-77699FD4D6B2}" dt="2026-09-03T16:12:33.870" v="557" actId="20577"/>
        <pc:sldMkLst>
          <pc:docMk/>
          <pc:sldMk cId="0" sldId="261"/>
        </pc:sldMkLst>
        <pc:spChg chg="mod">
          <ac:chgData name="Michelle Spann" userId="2be25b368137e89c" providerId="LiveId" clId="{2F8AC44C-9BA7-4C1D-A5DD-77699FD4D6B2}" dt="2026-09-03T16:12:33.870" v="557" actId="20577"/>
          <ac:spMkLst>
            <pc:docMk/>
            <pc:sldMk cId="0" sldId="261"/>
            <ac:spMk id="3" creationId="{00000000-0000-0000-0000-000000000000}"/>
          </ac:spMkLst>
        </pc:spChg>
      </pc:sldChg>
      <pc:sldChg chg="modSp mod">
        <pc:chgData name="Michelle Spann" userId="2be25b368137e89c" providerId="LiveId" clId="{2F8AC44C-9BA7-4C1D-A5DD-77699FD4D6B2}" dt="2026-09-03T16:20:17.194" v="913" actId="20577"/>
        <pc:sldMkLst>
          <pc:docMk/>
          <pc:sldMk cId="0" sldId="263"/>
        </pc:sldMkLst>
        <pc:spChg chg="mod">
          <ac:chgData name="Michelle Spann" userId="2be25b368137e89c" providerId="LiveId" clId="{2F8AC44C-9BA7-4C1D-A5DD-77699FD4D6B2}" dt="2026-09-03T16:20:17.194" v="913" actId="20577"/>
          <ac:spMkLst>
            <pc:docMk/>
            <pc:sldMk cId="0" sldId="263"/>
            <ac:spMk id="2" creationId="{00000000-0000-0000-0000-000000000000}"/>
          </ac:spMkLst>
        </pc:spChg>
        <pc:spChg chg="mod">
          <ac:chgData name="Michelle Spann" userId="2be25b368137e89c" providerId="LiveId" clId="{2F8AC44C-9BA7-4C1D-A5DD-77699FD4D6B2}" dt="2026-09-03T16:19:11.261" v="886" actId="20578"/>
          <ac:spMkLst>
            <pc:docMk/>
            <pc:sldMk cId="0" sldId="263"/>
            <ac:spMk id="3" creationId="{00000000-0000-0000-0000-000000000000}"/>
          </ac:spMkLst>
        </pc:spChg>
      </pc:sldChg>
      <pc:sldChg chg="modSp mod">
        <pc:chgData name="Michelle Spann" userId="2be25b368137e89c" providerId="LiveId" clId="{2F8AC44C-9BA7-4C1D-A5DD-77699FD4D6B2}" dt="2026-09-03T16:17:27.540" v="713" actId="13926"/>
        <pc:sldMkLst>
          <pc:docMk/>
          <pc:sldMk cId="0" sldId="264"/>
        </pc:sldMkLst>
        <pc:spChg chg="mod">
          <ac:chgData name="Michelle Spann" userId="2be25b368137e89c" providerId="LiveId" clId="{2F8AC44C-9BA7-4C1D-A5DD-77699FD4D6B2}" dt="2026-09-03T16:17:27.540" v="713" actId="13926"/>
          <ac:spMkLst>
            <pc:docMk/>
            <pc:sldMk cId="0" sldId="264"/>
            <ac:spMk id="2" creationId="{00000000-0000-0000-0000-000000000000}"/>
          </ac:spMkLst>
        </pc:spChg>
        <pc:spChg chg="mod">
          <ac:chgData name="Michelle Spann" userId="2be25b368137e89c" providerId="LiveId" clId="{2F8AC44C-9BA7-4C1D-A5DD-77699FD4D6B2}" dt="2026-09-03T16:13:24.802" v="563" actId="20577"/>
          <ac:spMkLst>
            <pc:docMk/>
            <pc:sldMk cId="0" sldId="264"/>
            <ac:spMk id="3" creationId="{00000000-0000-0000-0000-000000000000}"/>
          </ac:spMkLst>
        </pc:spChg>
      </pc:sldChg>
      <pc:sldChg chg="modSp mod">
        <pc:chgData name="Michelle Spann" userId="2be25b368137e89c" providerId="LiveId" clId="{2F8AC44C-9BA7-4C1D-A5DD-77699FD4D6B2}" dt="2026-09-03T16:20:37.008" v="915" actId="14100"/>
        <pc:sldMkLst>
          <pc:docMk/>
          <pc:sldMk cId="0" sldId="265"/>
        </pc:sldMkLst>
        <pc:graphicFrameChg chg="modGraphic">
          <ac:chgData name="Michelle Spann" userId="2be25b368137e89c" providerId="LiveId" clId="{2F8AC44C-9BA7-4C1D-A5DD-77699FD4D6B2}" dt="2026-09-03T16:20:37.008" v="915" actId="14100"/>
          <ac:graphicFrameMkLst>
            <pc:docMk/>
            <pc:sldMk cId="0" sldId="265"/>
            <ac:graphicFrameMk id="11" creationId="{00000000-0000-0000-0000-000000000000}"/>
          </ac:graphicFrameMkLst>
        </pc:graphicFrameChg>
      </pc:sldChg>
      <pc:sldChg chg="modSp mod">
        <pc:chgData name="Michelle Spann" userId="2be25b368137e89c" providerId="LiveId" clId="{2F8AC44C-9BA7-4C1D-A5DD-77699FD4D6B2}" dt="2026-09-03T16:20:45.723" v="918" actId="20577"/>
        <pc:sldMkLst>
          <pc:docMk/>
          <pc:sldMk cId="0" sldId="266"/>
        </pc:sldMkLst>
        <pc:spChg chg="mod">
          <ac:chgData name="Michelle Spann" userId="2be25b368137e89c" providerId="LiveId" clId="{2F8AC44C-9BA7-4C1D-A5DD-77699FD4D6B2}" dt="2026-09-03T16:20:45.723" v="918" actId="20577"/>
          <ac:spMkLst>
            <pc:docMk/>
            <pc:sldMk cId="0" sldId="266"/>
            <ac:spMk id="3" creationId="{00000000-0000-0000-0000-000000000000}"/>
          </ac:spMkLst>
        </pc:spChg>
      </pc:sldChg>
      <pc:sldChg chg="addSp delSp modSp mod">
        <pc:chgData name="Michelle Spann" userId="2be25b368137e89c" providerId="LiveId" clId="{2F8AC44C-9BA7-4C1D-A5DD-77699FD4D6B2}" dt="2026-09-03T16:21:15.936" v="924"/>
        <pc:sldMkLst>
          <pc:docMk/>
          <pc:sldMk cId="0" sldId="268"/>
        </pc:sldMkLst>
        <pc:spChg chg="mod">
          <ac:chgData name="Michelle Spann" userId="2be25b368137e89c" providerId="LiveId" clId="{2F8AC44C-9BA7-4C1D-A5DD-77699FD4D6B2}" dt="2026-09-03T16:21:14.950" v="922" actId="20577"/>
          <ac:spMkLst>
            <pc:docMk/>
            <pc:sldMk cId="0" sldId="268"/>
            <ac:spMk id="3" creationId="{00000000-0000-0000-0000-000000000000}"/>
          </ac:spMkLst>
        </pc:spChg>
        <pc:spChg chg="add del mod">
          <ac:chgData name="Michelle Spann" userId="2be25b368137e89c" providerId="LiveId" clId="{2F8AC44C-9BA7-4C1D-A5DD-77699FD4D6B2}" dt="2026-09-03T16:21:15.936" v="924"/>
          <ac:spMkLst>
            <pc:docMk/>
            <pc:sldMk cId="0" sldId="268"/>
            <ac:spMk id="4" creationId="{3F590FD1-0D82-70DF-70ED-B84B69FD0D67}"/>
          </ac:spMkLst>
        </pc:spChg>
      </pc:sldChg>
      <pc:sldChg chg="modSp mod">
        <pc:chgData name="Michelle Spann" userId="2be25b368137e89c" providerId="LiveId" clId="{2F8AC44C-9BA7-4C1D-A5DD-77699FD4D6B2}" dt="2026-09-03T16:21:43.037" v="925" actId="14100"/>
        <pc:sldMkLst>
          <pc:docMk/>
          <pc:sldMk cId="0" sldId="270"/>
        </pc:sldMkLst>
        <pc:graphicFrameChg chg="mod modGraphic">
          <ac:chgData name="Michelle Spann" userId="2be25b368137e89c" providerId="LiveId" clId="{2F8AC44C-9BA7-4C1D-A5DD-77699FD4D6B2}" dt="2026-09-03T16:21:43.037" v="925" actId="14100"/>
          <ac:graphicFrameMkLst>
            <pc:docMk/>
            <pc:sldMk cId="0" sldId="270"/>
            <ac:graphicFrameMk id="16" creationId="{00000000-0000-0000-0000-000000000000}"/>
          </ac:graphicFrameMkLst>
        </pc:graphicFrameChg>
      </pc:sldChg>
      <pc:sldChg chg="addSp delSp modSp mod">
        <pc:chgData name="Michelle Spann" userId="2be25b368137e89c" providerId="LiveId" clId="{2F8AC44C-9BA7-4C1D-A5DD-77699FD4D6B2}" dt="2026-09-03T16:21:57.508" v="931"/>
        <pc:sldMkLst>
          <pc:docMk/>
          <pc:sldMk cId="0" sldId="271"/>
        </pc:sldMkLst>
        <pc:spChg chg="mod">
          <ac:chgData name="Michelle Spann" userId="2be25b368137e89c" providerId="LiveId" clId="{2F8AC44C-9BA7-4C1D-A5DD-77699FD4D6B2}" dt="2026-09-03T16:21:56.695" v="929" actId="20577"/>
          <ac:spMkLst>
            <pc:docMk/>
            <pc:sldMk cId="0" sldId="271"/>
            <ac:spMk id="3" creationId="{00000000-0000-0000-0000-000000000000}"/>
          </ac:spMkLst>
        </pc:spChg>
        <pc:spChg chg="add del mod">
          <ac:chgData name="Michelle Spann" userId="2be25b368137e89c" providerId="LiveId" clId="{2F8AC44C-9BA7-4C1D-A5DD-77699FD4D6B2}" dt="2026-09-03T16:21:57.508" v="931"/>
          <ac:spMkLst>
            <pc:docMk/>
            <pc:sldMk cId="0" sldId="271"/>
            <ac:spMk id="4" creationId="{FCEB1DAC-A087-B7BF-D051-22E4BDADF532}"/>
          </ac:spMkLst>
        </pc:spChg>
      </pc:sldChg>
      <pc:sldChg chg="modSp mod">
        <pc:chgData name="Michelle Spann" userId="2be25b368137e89c" providerId="LiveId" clId="{2F8AC44C-9BA7-4C1D-A5DD-77699FD4D6B2}" dt="2026-09-03T16:22:59.220" v="934" actId="20577"/>
        <pc:sldMkLst>
          <pc:docMk/>
          <pc:sldMk cId="0" sldId="274"/>
        </pc:sldMkLst>
        <pc:spChg chg="mod">
          <ac:chgData name="Michelle Spann" userId="2be25b368137e89c" providerId="LiveId" clId="{2F8AC44C-9BA7-4C1D-A5DD-77699FD4D6B2}" dt="2026-09-03T16:22:59.220" v="934" actId="20577"/>
          <ac:spMkLst>
            <pc:docMk/>
            <pc:sldMk cId="0" sldId="274"/>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166690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USEAI_BASE">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28016"/>
          </a:xfrm>
          <a:prstGeom prst="rect">
            <a:avLst/>
          </a:prstGeom>
          <a:solidFill>
            <a:srgbClr val="9B8DC9"/>
          </a:solidFill>
          <a:ln/>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3294B"/>
        </a:solidFill>
        <a:effectLst/>
      </p:bgPr>
    </p:bg>
    <p:spTree>
      <p:nvGrpSpPr>
        <p:cNvPr id="1" name=""/>
        <p:cNvGrpSpPr/>
        <p:nvPr/>
      </p:nvGrpSpPr>
      <p:grpSpPr>
        <a:xfrm>
          <a:off x="0" y="0"/>
          <a:ext cx="0" cy="0"/>
          <a:chOff x="0" y="0"/>
          <a:chExt cx="0" cy="0"/>
        </a:xfrm>
      </p:grpSpPr>
      <p:sp>
        <p:nvSpPr>
          <p:cNvPr id="2" name="Text 0"/>
          <p:cNvSpPr/>
          <p:nvPr/>
        </p:nvSpPr>
        <p:spPr>
          <a:xfrm>
            <a:off x="457199" y="676274"/>
            <a:ext cx="11277295" cy="1554479"/>
          </a:xfrm>
          <a:prstGeom prst="rect">
            <a:avLst/>
          </a:prstGeom>
          <a:noFill/>
          <a:ln/>
        </p:spPr>
        <p:txBody>
          <a:bodyPr wrap="square" rtlCol="0" anchor="ctr"/>
          <a:lstStyle/>
          <a:p>
            <a:pPr marL="0" indent="0">
              <a:buNone/>
            </a:pPr>
            <a:r>
              <a:rPr lang="en-US" sz="3600" b="1" kern="0" spc="200" dirty="0">
                <a:solidFill>
                  <a:srgbClr val="9B8DC9"/>
                </a:solidFill>
                <a:latin typeface="Aptos ExtraBold" panose="020F0502020204030204" pitchFamily="34" charset="0"/>
                <a:ea typeface="Calibri" pitchFamily="34" charset="-122"/>
                <a:cs typeface="Calibri" pitchFamily="34" charset="-120"/>
              </a:rPr>
              <a:t>Restore</a:t>
            </a:r>
            <a:r>
              <a:rPr lang="en-US" sz="1500" b="1" kern="0" spc="200" dirty="0">
                <a:solidFill>
                  <a:srgbClr val="9B8DC9"/>
                </a:solidFill>
                <a:latin typeface="Calibri" pitchFamily="34" charset="0"/>
                <a:ea typeface="Calibri" pitchFamily="34" charset="-122"/>
                <a:cs typeface="Calibri" pitchFamily="34" charset="-120"/>
              </a:rPr>
              <a:t> </a:t>
            </a:r>
            <a:r>
              <a:rPr lang="en-US" sz="3600" b="1" kern="0" spc="200" dirty="0">
                <a:solidFill>
                  <a:srgbClr val="9B8DC9"/>
                </a:solidFill>
                <a:latin typeface="Aptos" panose="020B0004020202020204" pitchFamily="34" charset="0"/>
                <a:ea typeface="Calibri" pitchFamily="34" charset="-122"/>
                <a:cs typeface="Calibri" pitchFamily="34" charset="-120"/>
              </a:rPr>
              <a:t>Hope</a:t>
            </a:r>
            <a:r>
              <a:rPr lang="en-US" sz="1500" b="1" kern="0" spc="200" dirty="0">
                <a:solidFill>
                  <a:srgbClr val="9B8DC9"/>
                </a:solidFill>
                <a:latin typeface="Calibri" pitchFamily="34" charset="0"/>
                <a:ea typeface="Calibri" pitchFamily="34" charset="-122"/>
                <a:cs typeface="Calibri" pitchFamily="34" charset="-120"/>
              </a:rPr>
              <a:t> </a:t>
            </a:r>
            <a:r>
              <a:rPr lang="en-US" sz="3600" b="1" kern="0" spc="200" dirty="0">
                <a:solidFill>
                  <a:srgbClr val="9B8DC9"/>
                </a:solidFill>
                <a:latin typeface="Aptos" panose="020B0004020202020204" pitchFamily="34" charset="0"/>
                <a:ea typeface="Calibri" pitchFamily="34" charset="-122"/>
                <a:cs typeface="Calibri" pitchFamily="34" charset="-120"/>
              </a:rPr>
              <a:t>Conference</a:t>
            </a:r>
            <a:r>
              <a:rPr lang="en-US" sz="1500" b="1" kern="0" spc="200" dirty="0">
                <a:solidFill>
                  <a:srgbClr val="9B8DC9"/>
                </a:solidFill>
                <a:latin typeface="Calibri" pitchFamily="34" charset="0"/>
                <a:ea typeface="Calibri" pitchFamily="34" charset="-122"/>
                <a:cs typeface="Calibri" pitchFamily="34" charset="-120"/>
              </a:rPr>
              <a:t> </a:t>
            </a:r>
            <a:r>
              <a:rPr lang="en-US" sz="3600" b="1" kern="0" spc="200" dirty="0">
                <a:solidFill>
                  <a:srgbClr val="9B8DC9"/>
                </a:solidFill>
                <a:latin typeface="Calibri" pitchFamily="34" charset="0"/>
                <a:ea typeface="Calibri" pitchFamily="34" charset="-122"/>
                <a:cs typeface="Calibri" pitchFamily="34" charset="-120"/>
              </a:rPr>
              <a:t>2026</a:t>
            </a:r>
            <a:endParaRPr lang="en-US" sz="3600" dirty="0"/>
          </a:p>
        </p:txBody>
      </p:sp>
      <p:sp>
        <p:nvSpPr>
          <p:cNvPr id="3" name="Text 1"/>
          <p:cNvSpPr/>
          <p:nvPr/>
        </p:nvSpPr>
        <p:spPr>
          <a:xfrm>
            <a:off x="457200" y="2377440"/>
            <a:ext cx="11277295" cy="1554480"/>
          </a:xfrm>
          <a:prstGeom prst="rect">
            <a:avLst/>
          </a:prstGeom>
          <a:noFill/>
          <a:ln/>
        </p:spPr>
        <p:txBody>
          <a:bodyPr wrap="square" rtlCol="0" anchor="t"/>
          <a:lstStyle/>
          <a:p>
            <a:pPr marL="0" indent="0">
              <a:buNone/>
            </a:pPr>
            <a:r>
              <a:rPr lang="en-US" sz="4400" b="1" dirty="0">
                <a:solidFill>
                  <a:srgbClr val="FFFFFF"/>
                </a:solidFill>
                <a:latin typeface="Georgia" pitchFamily="34" charset="0"/>
                <a:ea typeface="Georgia" pitchFamily="34" charset="-122"/>
                <a:cs typeface="Georgia" pitchFamily="34" charset="-120"/>
              </a:rPr>
              <a:t>The Difference That Changes Outcomes</a:t>
            </a:r>
            <a:endParaRPr lang="en-US" sz="4400" dirty="0"/>
          </a:p>
        </p:txBody>
      </p:sp>
      <p:sp>
        <p:nvSpPr>
          <p:cNvPr id="4" name="Text 2"/>
          <p:cNvSpPr/>
          <p:nvPr/>
        </p:nvSpPr>
        <p:spPr>
          <a:xfrm>
            <a:off x="457200" y="4023360"/>
            <a:ext cx="11277295" cy="731520"/>
          </a:xfrm>
          <a:prstGeom prst="rect">
            <a:avLst/>
          </a:prstGeom>
          <a:noFill/>
          <a:ln/>
        </p:spPr>
        <p:txBody>
          <a:bodyPr wrap="square" rtlCol="0" anchor="ctr"/>
          <a:lstStyle/>
          <a:p>
            <a:pPr marL="0" indent="0">
              <a:buNone/>
            </a:pPr>
            <a:r>
              <a:rPr lang="en-US" sz="2000" dirty="0">
                <a:solidFill>
                  <a:srgbClr val="7D899C"/>
                </a:solidFill>
                <a:latin typeface="Calibri" pitchFamily="34" charset="0"/>
                <a:ea typeface="Calibri" pitchFamily="34" charset="-122"/>
                <a:cs typeface="Calibri" pitchFamily="34" charset="-120"/>
              </a:rPr>
              <a:t>Enablement vs. Empowerment — Moving from Rescue to Restoration</a:t>
            </a:r>
            <a:endParaRPr lang="en-US"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457200" y="457200"/>
            <a:ext cx="11277295" cy="914400"/>
          </a:xfrm>
          <a:prstGeom prst="rect">
            <a:avLst/>
          </a:prstGeom>
          <a:noFill/>
          <a:ln/>
        </p:spPr>
        <p:txBody>
          <a:bodyPr wrap="square" rtlCol="0" anchor="t"/>
          <a:lstStyle/>
          <a:p>
            <a:pPr marL="0" indent="0">
              <a:buNone/>
            </a:pPr>
            <a:r>
              <a:rPr lang="en-US" sz="3200" b="1" dirty="0">
                <a:solidFill>
                  <a:srgbClr val="13294B"/>
                </a:solidFill>
                <a:latin typeface="Georgia" pitchFamily="34" charset="0"/>
                <a:ea typeface="Georgia" pitchFamily="34" charset="-122"/>
                <a:cs typeface="Georgia" pitchFamily="34" charset="-120"/>
              </a:rPr>
              <a:t>Enablement vs. Empowerment</a:t>
            </a:r>
            <a:endParaRPr lang="en-US" sz="3200" dirty="0"/>
          </a:p>
        </p:txBody>
      </p:sp>
      <p:graphicFrame>
        <p:nvGraphicFramePr>
          <p:cNvPr id="11" name="Table 0"/>
          <p:cNvGraphicFramePr>
            <a:graphicFrameLocks noGrp="1"/>
          </p:cNvGraphicFramePr>
          <p:nvPr>
            <p:extLst>
              <p:ext uri="{D42A27DB-BD31-4B8C-83A1-F6EECF244321}">
                <p14:modId xmlns:p14="http://schemas.microsoft.com/office/powerpoint/2010/main" val="1248354055"/>
              </p:ext>
            </p:extLst>
          </p:nvPr>
        </p:nvGraphicFramePr>
        <p:xfrm>
          <a:off x="457200" y="1554480"/>
          <a:ext cx="11277296" cy="3836670"/>
        </p:xfrm>
        <a:graphic>
          <a:graphicData uri="http://schemas.openxmlformats.org/drawingml/2006/table">
            <a:tbl>
              <a:tblPr/>
              <a:tblGrid>
                <a:gridCol w="5638648">
                  <a:extLst>
                    <a:ext uri="{9D8B030D-6E8A-4147-A177-3AD203B41FA5}">
                      <a16:colId xmlns:a16="http://schemas.microsoft.com/office/drawing/2014/main" val="20000"/>
                    </a:ext>
                  </a:extLst>
                </a:gridCol>
                <a:gridCol w="5638648">
                  <a:extLst>
                    <a:ext uri="{9D8B030D-6E8A-4147-A177-3AD203B41FA5}">
                      <a16:colId xmlns:a16="http://schemas.microsoft.com/office/drawing/2014/main" val="20001"/>
                    </a:ext>
                  </a:extLst>
                </a:gridCol>
              </a:tblGrid>
              <a:tr h="639445">
                <a:tc>
                  <a:txBody>
                    <a:bodyPr/>
                    <a:lstStyle/>
                    <a:p>
                      <a:pPr marL="0" indent="0">
                        <a:buNone/>
                      </a:pPr>
                      <a:r>
                        <a:rPr lang="en-US" sz="1600" b="1" dirty="0">
                          <a:solidFill>
                            <a:srgbClr val="FFFFFF"/>
                          </a:solidFill>
                          <a:latin typeface="Calibri" pitchFamily="34" charset="0"/>
                          <a:ea typeface="Calibri" pitchFamily="34" charset="-122"/>
                          <a:cs typeface="Calibri" pitchFamily="34" charset="-120"/>
                        </a:rPr>
                        <a:t>Enablement</a:t>
                      </a:r>
                      <a:endParaRPr lang="en-US" sz="1600" dirty="0">
                        <a:latin typeface="Calibri" charset="0"/>
                        <a:ea typeface="Calibri" charset="0"/>
                        <a:cs typeface="Calibri" charset="0"/>
                      </a:endParaRPr>
                    </a:p>
                  </a:txBody>
                  <a:tcPr>
                    <a:lnL w="9525" cap="flat" cmpd="sng" algn="ctr">
                      <a:solidFill>
                        <a:srgbClr val="7D899C"/>
                      </a:solidFill>
                      <a:prstDash val="solid"/>
                      <a:round/>
                      <a:headEnd type="none" w="med" len="med"/>
                      <a:tailEnd type="none" w="med" len="med"/>
                    </a:lnL>
                    <a:lnR w="9525" cap="flat" cmpd="sng" algn="ctr">
                      <a:solidFill>
                        <a:srgbClr val="7D899C"/>
                      </a:solidFill>
                      <a:prstDash val="solid"/>
                      <a:round/>
                      <a:headEnd type="none" w="med" len="med"/>
                      <a:tailEnd type="none" w="med" len="med"/>
                    </a:lnR>
                    <a:lnT w="9525" cap="flat" cmpd="sng" algn="ctr">
                      <a:solidFill>
                        <a:srgbClr val="7D899C"/>
                      </a:solidFill>
                      <a:prstDash val="solid"/>
                      <a:round/>
                      <a:headEnd type="none" w="med" len="med"/>
                      <a:tailEnd type="none" w="med" len="med"/>
                    </a:lnT>
                    <a:lnB w="9525" cap="flat" cmpd="sng" algn="ctr">
                      <a:solidFill>
                        <a:srgbClr val="7D899C"/>
                      </a:solidFill>
                      <a:prstDash val="solid"/>
                      <a:round/>
                      <a:headEnd type="none" w="med" len="med"/>
                      <a:tailEnd type="none" w="med" len="med"/>
                    </a:lnB>
                    <a:solidFill>
                      <a:srgbClr val="9B8DC9"/>
                    </a:solidFill>
                  </a:tcPr>
                </a:tc>
                <a:tc>
                  <a:txBody>
                    <a:bodyPr/>
                    <a:lstStyle/>
                    <a:p>
                      <a:pPr marL="0" indent="0">
                        <a:buNone/>
                      </a:pPr>
                      <a:r>
                        <a:rPr lang="en-US" sz="1600" b="1" dirty="0">
                          <a:solidFill>
                            <a:srgbClr val="FFFFFF"/>
                          </a:solidFill>
                          <a:latin typeface="Calibri" pitchFamily="34" charset="0"/>
                          <a:ea typeface="Calibri" pitchFamily="34" charset="-122"/>
                          <a:cs typeface="Calibri" pitchFamily="34" charset="-120"/>
                        </a:rPr>
                        <a:t>Empowerment</a:t>
                      </a:r>
                      <a:endParaRPr lang="en-US" sz="1600" dirty="0">
                        <a:latin typeface="Calibri" charset="0"/>
                        <a:ea typeface="Calibri" charset="0"/>
                        <a:cs typeface="Calibri" charset="0"/>
                      </a:endParaRPr>
                    </a:p>
                  </a:txBody>
                  <a:tcPr>
                    <a:lnL w="9525" cap="flat" cmpd="sng" algn="ctr">
                      <a:solidFill>
                        <a:srgbClr val="7D899C"/>
                      </a:solidFill>
                      <a:prstDash val="solid"/>
                      <a:round/>
                      <a:headEnd type="none" w="med" len="med"/>
                      <a:tailEnd type="none" w="med" len="med"/>
                    </a:lnL>
                    <a:lnR w="9525" cap="flat" cmpd="sng" algn="ctr">
                      <a:solidFill>
                        <a:srgbClr val="7D899C"/>
                      </a:solidFill>
                      <a:prstDash val="solid"/>
                      <a:round/>
                      <a:headEnd type="none" w="med" len="med"/>
                      <a:tailEnd type="none" w="med" len="med"/>
                    </a:lnR>
                    <a:lnT w="9525" cap="flat" cmpd="sng" algn="ctr">
                      <a:solidFill>
                        <a:srgbClr val="7D899C"/>
                      </a:solidFill>
                      <a:prstDash val="solid"/>
                      <a:round/>
                      <a:headEnd type="none" w="med" len="med"/>
                      <a:tailEnd type="none" w="med" len="med"/>
                    </a:lnT>
                    <a:lnB w="9525" cap="flat" cmpd="sng" algn="ctr">
                      <a:solidFill>
                        <a:srgbClr val="7D899C"/>
                      </a:solidFill>
                      <a:prstDash val="solid"/>
                      <a:round/>
                      <a:headEnd type="none" w="med" len="med"/>
                      <a:tailEnd type="none" w="med" len="med"/>
                    </a:lnB>
                    <a:solidFill>
                      <a:srgbClr val="9B8DC9"/>
                    </a:solidFill>
                  </a:tcPr>
                </a:tc>
                <a:extLst>
                  <a:ext uri="{0D108BD9-81ED-4DB2-BD59-A6C34878D82A}">
                    <a16:rowId xmlns:a16="http://schemas.microsoft.com/office/drawing/2014/main" val="10000"/>
                  </a:ext>
                </a:extLst>
              </a:tr>
              <a:tr h="639445">
                <a:tc>
                  <a:txBody>
                    <a:bodyPr/>
                    <a:lstStyle/>
                    <a:p>
                      <a:pPr marL="0" indent="0">
                        <a:buNone/>
                      </a:pPr>
                      <a:r>
                        <a:rPr lang="en-US" sz="1600" dirty="0">
                          <a:solidFill>
                            <a:srgbClr val="13294B"/>
                          </a:solidFill>
                          <a:latin typeface="Calibri" pitchFamily="34" charset="0"/>
                          <a:ea typeface="Calibri" pitchFamily="34" charset="-122"/>
                          <a:cs typeface="Calibri" pitchFamily="34" charset="-120"/>
                        </a:rPr>
                        <a:t>Rescues</a:t>
                      </a:r>
                      <a:endParaRPr lang="en-US" sz="1600" dirty="0">
                        <a:latin typeface="Calibri" charset="0"/>
                        <a:ea typeface="Calibri" charset="0"/>
                        <a:cs typeface="Calibri" charset="0"/>
                      </a:endParaRPr>
                    </a:p>
                  </a:txBody>
                  <a:tcPr>
                    <a:lnL w="9525" cap="flat" cmpd="sng" algn="ctr">
                      <a:solidFill>
                        <a:srgbClr val="7D899C"/>
                      </a:solidFill>
                      <a:prstDash val="solid"/>
                      <a:round/>
                      <a:headEnd type="none" w="med" len="med"/>
                      <a:tailEnd type="none" w="med" len="med"/>
                    </a:lnL>
                    <a:lnR w="9525" cap="flat" cmpd="sng" algn="ctr">
                      <a:solidFill>
                        <a:srgbClr val="7D899C"/>
                      </a:solidFill>
                      <a:prstDash val="solid"/>
                      <a:round/>
                      <a:headEnd type="none" w="med" len="med"/>
                      <a:tailEnd type="none" w="med" len="med"/>
                    </a:lnR>
                    <a:lnT w="9525" cap="flat" cmpd="sng" algn="ctr">
                      <a:solidFill>
                        <a:srgbClr val="7D899C"/>
                      </a:solidFill>
                      <a:prstDash val="solid"/>
                      <a:round/>
                      <a:headEnd type="none" w="med" len="med"/>
                      <a:tailEnd type="none" w="med" len="med"/>
                    </a:lnT>
                    <a:lnB w="9525" cap="flat" cmpd="sng" algn="ctr">
                      <a:solidFill>
                        <a:srgbClr val="7D899C"/>
                      </a:solidFill>
                      <a:prstDash val="solid"/>
                      <a:round/>
                      <a:headEnd type="none" w="med" len="med"/>
                      <a:tailEnd type="none" w="med" len="med"/>
                    </a:lnB>
                  </a:tcPr>
                </a:tc>
                <a:tc>
                  <a:txBody>
                    <a:bodyPr/>
                    <a:lstStyle/>
                    <a:p>
                      <a:pPr marL="0" indent="0">
                        <a:buNone/>
                      </a:pPr>
                      <a:r>
                        <a:rPr lang="en-US" sz="1600" dirty="0">
                          <a:solidFill>
                            <a:srgbClr val="13294B"/>
                          </a:solidFill>
                          <a:latin typeface="Calibri" pitchFamily="34" charset="0"/>
                          <a:ea typeface="Calibri" pitchFamily="34" charset="-122"/>
                          <a:cs typeface="Calibri" pitchFamily="34" charset="-120"/>
                        </a:rPr>
                        <a:t>Coaches</a:t>
                      </a:r>
                      <a:endParaRPr lang="en-US" sz="1600" dirty="0">
                        <a:latin typeface="Calibri" charset="0"/>
                        <a:ea typeface="Calibri" charset="0"/>
                        <a:cs typeface="Calibri" charset="0"/>
                      </a:endParaRPr>
                    </a:p>
                  </a:txBody>
                  <a:tcPr>
                    <a:lnL w="9525" cap="flat" cmpd="sng" algn="ctr">
                      <a:solidFill>
                        <a:srgbClr val="7D899C"/>
                      </a:solidFill>
                      <a:prstDash val="solid"/>
                      <a:round/>
                      <a:headEnd type="none" w="med" len="med"/>
                      <a:tailEnd type="none" w="med" len="med"/>
                    </a:lnL>
                    <a:lnR w="9525" cap="flat" cmpd="sng" algn="ctr">
                      <a:solidFill>
                        <a:srgbClr val="7D899C"/>
                      </a:solidFill>
                      <a:prstDash val="solid"/>
                      <a:round/>
                      <a:headEnd type="none" w="med" len="med"/>
                      <a:tailEnd type="none" w="med" len="med"/>
                    </a:lnR>
                    <a:lnT w="9525" cap="flat" cmpd="sng" algn="ctr">
                      <a:solidFill>
                        <a:srgbClr val="7D899C"/>
                      </a:solidFill>
                      <a:prstDash val="solid"/>
                      <a:round/>
                      <a:headEnd type="none" w="med" len="med"/>
                      <a:tailEnd type="none" w="med" len="med"/>
                    </a:lnT>
                    <a:lnB w="9525" cap="flat" cmpd="sng" algn="ctr">
                      <a:solidFill>
                        <a:srgbClr val="7D899C"/>
                      </a:solidFill>
                      <a:prstDash val="solid"/>
                      <a:round/>
                      <a:headEnd type="none" w="med" len="med"/>
                      <a:tailEnd type="none" w="med" len="med"/>
                    </a:lnB>
                  </a:tcPr>
                </a:tc>
                <a:extLst>
                  <a:ext uri="{0D108BD9-81ED-4DB2-BD59-A6C34878D82A}">
                    <a16:rowId xmlns:a16="http://schemas.microsoft.com/office/drawing/2014/main" val="10001"/>
                  </a:ext>
                </a:extLst>
              </a:tr>
              <a:tr h="639445">
                <a:tc>
                  <a:txBody>
                    <a:bodyPr/>
                    <a:lstStyle/>
                    <a:p>
                      <a:pPr marL="0" indent="0">
                        <a:buNone/>
                      </a:pPr>
                      <a:r>
                        <a:rPr lang="en-US" sz="1600" dirty="0">
                          <a:solidFill>
                            <a:srgbClr val="13294B"/>
                          </a:solidFill>
                          <a:latin typeface="Calibri" pitchFamily="34" charset="0"/>
                          <a:ea typeface="Calibri" pitchFamily="34" charset="-122"/>
                          <a:cs typeface="Calibri" pitchFamily="34" charset="-120"/>
                        </a:rPr>
                        <a:t>Creates dependency</a:t>
                      </a:r>
                      <a:endParaRPr lang="en-US" sz="1600" dirty="0">
                        <a:latin typeface="Calibri" charset="0"/>
                        <a:ea typeface="Calibri" charset="0"/>
                        <a:cs typeface="Calibri" charset="0"/>
                      </a:endParaRPr>
                    </a:p>
                  </a:txBody>
                  <a:tcPr>
                    <a:lnL w="9525" cap="flat" cmpd="sng" algn="ctr">
                      <a:solidFill>
                        <a:srgbClr val="7D899C"/>
                      </a:solidFill>
                      <a:prstDash val="solid"/>
                      <a:round/>
                      <a:headEnd type="none" w="med" len="med"/>
                      <a:tailEnd type="none" w="med" len="med"/>
                    </a:lnL>
                    <a:lnR w="9525" cap="flat" cmpd="sng" algn="ctr">
                      <a:solidFill>
                        <a:srgbClr val="7D899C"/>
                      </a:solidFill>
                      <a:prstDash val="solid"/>
                      <a:round/>
                      <a:headEnd type="none" w="med" len="med"/>
                      <a:tailEnd type="none" w="med" len="med"/>
                    </a:lnR>
                    <a:lnT w="9525" cap="flat" cmpd="sng" algn="ctr">
                      <a:solidFill>
                        <a:srgbClr val="7D899C"/>
                      </a:solidFill>
                      <a:prstDash val="solid"/>
                      <a:round/>
                      <a:headEnd type="none" w="med" len="med"/>
                      <a:tailEnd type="none" w="med" len="med"/>
                    </a:lnT>
                    <a:lnB w="9525" cap="flat" cmpd="sng" algn="ctr">
                      <a:solidFill>
                        <a:srgbClr val="7D899C"/>
                      </a:solidFill>
                      <a:prstDash val="solid"/>
                      <a:round/>
                      <a:headEnd type="none" w="med" len="med"/>
                      <a:tailEnd type="none" w="med" len="med"/>
                    </a:lnB>
                    <a:solidFill>
                      <a:srgbClr val="F8F7FB"/>
                    </a:solidFill>
                  </a:tcPr>
                </a:tc>
                <a:tc>
                  <a:txBody>
                    <a:bodyPr/>
                    <a:lstStyle/>
                    <a:p>
                      <a:pPr marL="0" indent="0">
                        <a:buNone/>
                      </a:pPr>
                      <a:r>
                        <a:rPr lang="en-US" sz="1600" dirty="0">
                          <a:solidFill>
                            <a:srgbClr val="13294B"/>
                          </a:solidFill>
                          <a:latin typeface="Calibri" pitchFamily="34" charset="0"/>
                          <a:ea typeface="Calibri" pitchFamily="34" charset="-122"/>
                          <a:cs typeface="Calibri" pitchFamily="34" charset="-120"/>
                        </a:rPr>
                        <a:t>Builds independence</a:t>
                      </a:r>
                      <a:endParaRPr lang="en-US" sz="1600" dirty="0">
                        <a:latin typeface="Calibri" charset="0"/>
                        <a:ea typeface="Calibri" charset="0"/>
                        <a:cs typeface="Calibri" charset="0"/>
                      </a:endParaRPr>
                    </a:p>
                  </a:txBody>
                  <a:tcPr>
                    <a:lnL w="9525" cap="flat" cmpd="sng" algn="ctr">
                      <a:solidFill>
                        <a:srgbClr val="7D899C"/>
                      </a:solidFill>
                      <a:prstDash val="solid"/>
                      <a:round/>
                      <a:headEnd type="none" w="med" len="med"/>
                      <a:tailEnd type="none" w="med" len="med"/>
                    </a:lnL>
                    <a:lnR w="9525" cap="flat" cmpd="sng" algn="ctr">
                      <a:solidFill>
                        <a:srgbClr val="7D899C"/>
                      </a:solidFill>
                      <a:prstDash val="solid"/>
                      <a:round/>
                      <a:headEnd type="none" w="med" len="med"/>
                      <a:tailEnd type="none" w="med" len="med"/>
                    </a:lnR>
                    <a:lnT w="9525" cap="flat" cmpd="sng" algn="ctr">
                      <a:solidFill>
                        <a:srgbClr val="7D899C"/>
                      </a:solidFill>
                      <a:prstDash val="solid"/>
                      <a:round/>
                      <a:headEnd type="none" w="med" len="med"/>
                      <a:tailEnd type="none" w="med" len="med"/>
                    </a:lnT>
                    <a:lnB w="9525" cap="flat" cmpd="sng" algn="ctr">
                      <a:solidFill>
                        <a:srgbClr val="7D899C"/>
                      </a:solidFill>
                      <a:prstDash val="solid"/>
                      <a:round/>
                      <a:headEnd type="none" w="med" len="med"/>
                      <a:tailEnd type="none" w="med" len="med"/>
                    </a:lnB>
                    <a:solidFill>
                      <a:srgbClr val="F8F7FB"/>
                    </a:solidFill>
                  </a:tcPr>
                </a:tc>
                <a:extLst>
                  <a:ext uri="{0D108BD9-81ED-4DB2-BD59-A6C34878D82A}">
                    <a16:rowId xmlns:a16="http://schemas.microsoft.com/office/drawing/2014/main" val="10002"/>
                  </a:ext>
                </a:extLst>
              </a:tr>
              <a:tr h="639445">
                <a:tc>
                  <a:txBody>
                    <a:bodyPr/>
                    <a:lstStyle/>
                    <a:p>
                      <a:pPr marL="0" indent="0">
                        <a:buNone/>
                      </a:pPr>
                      <a:r>
                        <a:rPr lang="en-US" sz="1600" dirty="0">
                          <a:solidFill>
                            <a:srgbClr val="13294B"/>
                          </a:solidFill>
                          <a:latin typeface="Calibri" pitchFamily="34" charset="0"/>
                          <a:ea typeface="Calibri" pitchFamily="34" charset="-122"/>
                          <a:cs typeface="Calibri" pitchFamily="34" charset="-120"/>
                        </a:rPr>
                        <a:t>Focuses on immediate relief</a:t>
                      </a:r>
                      <a:endParaRPr lang="en-US" sz="1600" dirty="0">
                        <a:latin typeface="Calibri" charset="0"/>
                        <a:ea typeface="Calibri" charset="0"/>
                        <a:cs typeface="Calibri" charset="0"/>
                      </a:endParaRPr>
                    </a:p>
                  </a:txBody>
                  <a:tcPr>
                    <a:lnL w="9525" cap="flat" cmpd="sng" algn="ctr">
                      <a:solidFill>
                        <a:srgbClr val="7D899C"/>
                      </a:solidFill>
                      <a:prstDash val="solid"/>
                      <a:round/>
                      <a:headEnd type="none" w="med" len="med"/>
                      <a:tailEnd type="none" w="med" len="med"/>
                    </a:lnL>
                    <a:lnR w="9525" cap="flat" cmpd="sng" algn="ctr">
                      <a:solidFill>
                        <a:srgbClr val="7D899C"/>
                      </a:solidFill>
                      <a:prstDash val="solid"/>
                      <a:round/>
                      <a:headEnd type="none" w="med" len="med"/>
                      <a:tailEnd type="none" w="med" len="med"/>
                    </a:lnR>
                    <a:lnT w="9525" cap="flat" cmpd="sng" algn="ctr">
                      <a:solidFill>
                        <a:srgbClr val="7D899C"/>
                      </a:solidFill>
                      <a:prstDash val="solid"/>
                      <a:round/>
                      <a:headEnd type="none" w="med" len="med"/>
                      <a:tailEnd type="none" w="med" len="med"/>
                    </a:lnT>
                    <a:lnB w="9525" cap="flat" cmpd="sng" algn="ctr">
                      <a:solidFill>
                        <a:srgbClr val="7D899C"/>
                      </a:solidFill>
                      <a:prstDash val="solid"/>
                      <a:round/>
                      <a:headEnd type="none" w="med" len="med"/>
                      <a:tailEnd type="none" w="med" len="med"/>
                    </a:lnB>
                  </a:tcPr>
                </a:tc>
                <a:tc>
                  <a:txBody>
                    <a:bodyPr/>
                    <a:lstStyle/>
                    <a:p>
                      <a:pPr marL="0" indent="0">
                        <a:buNone/>
                      </a:pPr>
                      <a:r>
                        <a:rPr lang="en-US" sz="1600" dirty="0">
                          <a:solidFill>
                            <a:srgbClr val="13294B"/>
                          </a:solidFill>
                          <a:latin typeface="Calibri" pitchFamily="34" charset="0"/>
                          <a:ea typeface="Calibri" pitchFamily="34" charset="-122"/>
                          <a:cs typeface="Calibri" pitchFamily="34" charset="-120"/>
                        </a:rPr>
                        <a:t>Focuses on long-term growth</a:t>
                      </a:r>
                      <a:endParaRPr lang="en-US" sz="1600" dirty="0">
                        <a:latin typeface="Calibri" charset="0"/>
                        <a:ea typeface="Calibri" charset="0"/>
                        <a:cs typeface="Calibri" charset="0"/>
                      </a:endParaRPr>
                    </a:p>
                  </a:txBody>
                  <a:tcPr>
                    <a:lnL w="9525" cap="flat" cmpd="sng" algn="ctr">
                      <a:solidFill>
                        <a:srgbClr val="7D899C"/>
                      </a:solidFill>
                      <a:prstDash val="solid"/>
                      <a:round/>
                      <a:headEnd type="none" w="med" len="med"/>
                      <a:tailEnd type="none" w="med" len="med"/>
                    </a:lnL>
                    <a:lnR w="9525" cap="flat" cmpd="sng" algn="ctr">
                      <a:solidFill>
                        <a:srgbClr val="7D899C"/>
                      </a:solidFill>
                      <a:prstDash val="solid"/>
                      <a:round/>
                      <a:headEnd type="none" w="med" len="med"/>
                      <a:tailEnd type="none" w="med" len="med"/>
                    </a:lnR>
                    <a:lnT w="9525" cap="flat" cmpd="sng" algn="ctr">
                      <a:solidFill>
                        <a:srgbClr val="7D899C"/>
                      </a:solidFill>
                      <a:prstDash val="solid"/>
                      <a:round/>
                      <a:headEnd type="none" w="med" len="med"/>
                      <a:tailEnd type="none" w="med" len="med"/>
                    </a:lnT>
                    <a:lnB w="9525" cap="flat" cmpd="sng" algn="ctr">
                      <a:solidFill>
                        <a:srgbClr val="7D899C"/>
                      </a:solidFill>
                      <a:prstDash val="solid"/>
                      <a:round/>
                      <a:headEnd type="none" w="med" len="med"/>
                      <a:tailEnd type="none" w="med" len="med"/>
                    </a:lnB>
                  </a:tcPr>
                </a:tc>
                <a:extLst>
                  <a:ext uri="{0D108BD9-81ED-4DB2-BD59-A6C34878D82A}">
                    <a16:rowId xmlns:a16="http://schemas.microsoft.com/office/drawing/2014/main" val="10003"/>
                  </a:ext>
                </a:extLst>
              </a:tr>
              <a:tr h="639445">
                <a:tc>
                  <a:txBody>
                    <a:bodyPr/>
                    <a:lstStyle/>
                    <a:p>
                      <a:pPr marL="0" indent="0">
                        <a:buNone/>
                      </a:pPr>
                      <a:r>
                        <a:rPr lang="en-US" sz="1600" dirty="0">
                          <a:solidFill>
                            <a:srgbClr val="13294B"/>
                          </a:solidFill>
                          <a:latin typeface="Calibri" pitchFamily="34" charset="0"/>
                          <a:ea typeface="Calibri" pitchFamily="34" charset="-122"/>
                          <a:cs typeface="Calibri" pitchFamily="34" charset="-120"/>
                        </a:rPr>
                        <a:t>Removes responsibility</a:t>
                      </a:r>
                      <a:endParaRPr lang="en-US" sz="1600" dirty="0">
                        <a:latin typeface="Calibri" charset="0"/>
                        <a:ea typeface="Calibri" charset="0"/>
                        <a:cs typeface="Calibri" charset="0"/>
                      </a:endParaRPr>
                    </a:p>
                  </a:txBody>
                  <a:tcPr>
                    <a:lnL w="9525" cap="flat" cmpd="sng" algn="ctr">
                      <a:solidFill>
                        <a:srgbClr val="7D899C"/>
                      </a:solidFill>
                      <a:prstDash val="solid"/>
                      <a:round/>
                      <a:headEnd type="none" w="med" len="med"/>
                      <a:tailEnd type="none" w="med" len="med"/>
                    </a:lnL>
                    <a:lnR w="9525" cap="flat" cmpd="sng" algn="ctr">
                      <a:solidFill>
                        <a:srgbClr val="7D899C"/>
                      </a:solidFill>
                      <a:prstDash val="solid"/>
                      <a:round/>
                      <a:headEnd type="none" w="med" len="med"/>
                      <a:tailEnd type="none" w="med" len="med"/>
                    </a:lnR>
                    <a:lnT w="9525" cap="flat" cmpd="sng" algn="ctr">
                      <a:solidFill>
                        <a:srgbClr val="7D899C"/>
                      </a:solidFill>
                      <a:prstDash val="solid"/>
                      <a:round/>
                      <a:headEnd type="none" w="med" len="med"/>
                      <a:tailEnd type="none" w="med" len="med"/>
                    </a:lnT>
                    <a:lnB w="9525" cap="flat" cmpd="sng" algn="ctr">
                      <a:solidFill>
                        <a:srgbClr val="7D899C"/>
                      </a:solidFill>
                      <a:prstDash val="solid"/>
                      <a:round/>
                      <a:headEnd type="none" w="med" len="med"/>
                      <a:tailEnd type="none" w="med" len="med"/>
                    </a:lnB>
                    <a:solidFill>
                      <a:srgbClr val="F8F7FB"/>
                    </a:solidFill>
                  </a:tcPr>
                </a:tc>
                <a:tc>
                  <a:txBody>
                    <a:bodyPr/>
                    <a:lstStyle/>
                    <a:p>
                      <a:pPr marL="0" indent="0">
                        <a:buNone/>
                      </a:pPr>
                      <a:r>
                        <a:rPr lang="en-US" sz="1600" dirty="0">
                          <a:solidFill>
                            <a:srgbClr val="13294B"/>
                          </a:solidFill>
                          <a:latin typeface="Calibri" pitchFamily="34" charset="0"/>
                          <a:ea typeface="Calibri" pitchFamily="34" charset="-122"/>
                          <a:cs typeface="Calibri" pitchFamily="34" charset="-120"/>
                        </a:rPr>
                        <a:t>Encourages responsibility</a:t>
                      </a:r>
                      <a:endParaRPr lang="en-US" sz="1600" dirty="0">
                        <a:latin typeface="Calibri" charset="0"/>
                        <a:ea typeface="Calibri" charset="0"/>
                        <a:cs typeface="Calibri" charset="0"/>
                      </a:endParaRPr>
                    </a:p>
                  </a:txBody>
                  <a:tcPr>
                    <a:lnL w="9525" cap="flat" cmpd="sng" algn="ctr">
                      <a:solidFill>
                        <a:srgbClr val="7D899C"/>
                      </a:solidFill>
                      <a:prstDash val="solid"/>
                      <a:round/>
                      <a:headEnd type="none" w="med" len="med"/>
                      <a:tailEnd type="none" w="med" len="med"/>
                    </a:lnL>
                    <a:lnR w="9525" cap="flat" cmpd="sng" algn="ctr">
                      <a:solidFill>
                        <a:srgbClr val="7D899C"/>
                      </a:solidFill>
                      <a:prstDash val="solid"/>
                      <a:round/>
                      <a:headEnd type="none" w="med" len="med"/>
                      <a:tailEnd type="none" w="med" len="med"/>
                    </a:lnR>
                    <a:lnT w="9525" cap="flat" cmpd="sng" algn="ctr">
                      <a:solidFill>
                        <a:srgbClr val="7D899C"/>
                      </a:solidFill>
                      <a:prstDash val="solid"/>
                      <a:round/>
                      <a:headEnd type="none" w="med" len="med"/>
                      <a:tailEnd type="none" w="med" len="med"/>
                    </a:lnT>
                    <a:lnB w="9525" cap="flat" cmpd="sng" algn="ctr">
                      <a:solidFill>
                        <a:srgbClr val="7D899C"/>
                      </a:solidFill>
                      <a:prstDash val="solid"/>
                      <a:round/>
                      <a:headEnd type="none" w="med" len="med"/>
                      <a:tailEnd type="none" w="med" len="med"/>
                    </a:lnB>
                    <a:solidFill>
                      <a:srgbClr val="F8F7FB"/>
                    </a:solidFill>
                  </a:tcPr>
                </a:tc>
                <a:extLst>
                  <a:ext uri="{0D108BD9-81ED-4DB2-BD59-A6C34878D82A}">
                    <a16:rowId xmlns:a16="http://schemas.microsoft.com/office/drawing/2014/main" val="10004"/>
                  </a:ext>
                </a:extLst>
              </a:tr>
              <a:tr h="639445">
                <a:tc>
                  <a:txBody>
                    <a:bodyPr/>
                    <a:lstStyle/>
                    <a:p>
                      <a:pPr marL="0" indent="0">
                        <a:buNone/>
                      </a:pPr>
                      <a:r>
                        <a:rPr lang="en-US" sz="1600" dirty="0">
                          <a:solidFill>
                            <a:srgbClr val="13294B"/>
                          </a:solidFill>
                          <a:latin typeface="Calibri" pitchFamily="34" charset="0"/>
                          <a:ea typeface="Calibri" pitchFamily="34" charset="-122"/>
                          <a:cs typeface="Calibri" pitchFamily="34" charset="-120"/>
                        </a:rPr>
                        <a:t>Solves problems</a:t>
                      </a:r>
                      <a:endParaRPr lang="en-US" sz="1600" dirty="0">
                        <a:latin typeface="Calibri" charset="0"/>
                        <a:ea typeface="Calibri" charset="0"/>
                        <a:cs typeface="Calibri" charset="0"/>
                      </a:endParaRPr>
                    </a:p>
                  </a:txBody>
                  <a:tcPr>
                    <a:lnL w="9525" cap="flat" cmpd="sng" algn="ctr">
                      <a:solidFill>
                        <a:srgbClr val="7D899C"/>
                      </a:solidFill>
                      <a:prstDash val="solid"/>
                      <a:round/>
                      <a:headEnd type="none" w="med" len="med"/>
                      <a:tailEnd type="none" w="med" len="med"/>
                    </a:lnL>
                    <a:lnR w="9525" cap="flat" cmpd="sng" algn="ctr">
                      <a:solidFill>
                        <a:srgbClr val="7D899C"/>
                      </a:solidFill>
                      <a:prstDash val="solid"/>
                      <a:round/>
                      <a:headEnd type="none" w="med" len="med"/>
                      <a:tailEnd type="none" w="med" len="med"/>
                    </a:lnR>
                    <a:lnT w="9525" cap="flat" cmpd="sng" algn="ctr">
                      <a:solidFill>
                        <a:srgbClr val="7D899C"/>
                      </a:solidFill>
                      <a:prstDash val="solid"/>
                      <a:round/>
                      <a:headEnd type="none" w="med" len="med"/>
                      <a:tailEnd type="none" w="med" len="med"/>
                    </a:lnT>
                    <a:lnB w="9525" cap="flat" cmpd="sng" algn="ctr">
                      <a:solidFill>
                        <a:srgbClr val="7D899C"/>
                      </a:solidFill>
                      <a:prstDash val="solid"/>
                      <a:round/>
                      <a:headEnd type="none" w="med" len="med"/>
                      <a:tailEnd type="none" w="med" len="med"/>
                    </a:lnB>
                  </a:tcPr>
                </a:tc>
                <a:tc>
                  <a:txBody>
                    <a:bodyPr/>
                    <a:lstStyle/>
                    <a:p>
                      <a:pPr marL="0" indent="0">
                        <a:buNone/>
                      </a:pPr>
                      <a:r>
                        <a:rPr lang="en-US" sz="1600" dirty="0">
                          <a:solidFill>
                            <a:srgbClr val="13294B"/>
                          </a:solidFill>
                          <a:latin typeface="Calibri" pitchFamily="34" charset="0"/>
                          <a:ea typeface="Calibri" pitchFamily="34" charset="-122"/>
                          <a:cs typeface="Calibri" pitchFamily="34" charset="-120"/>
                        </a:rPr>
                        <a:t>Develops problem-solvers</a:t>
                      </a:r>
                      <a:endParaRPr lang="en-US" sz="1600" dirty="0">
                        <a:latin typeface="Calibri" charset="0"/>
                        <a:ea typeface="Calibri" charset="0"/>
                        <a:cs typeface="Calibri" charset="0"/>
                      </a:endParaRPr>
                    </a:p>
                  </a:txBody>
                  <a:tcPr>
                    <a:lnL w="9525" cap="flat" cmpd="sng" algn="ctr">
                      <a:solidFill>
                        <a:srgbClr val="7D899C"/>
                      </a:solidFill>
                      <a:prstDash val="solid"/>
                      <a:round/>
                      <a:headEnd type="none" w="med" len="med"/>
                      <a:tailEnd type="none" w="med" len="med"/>
                    </a:lnL>
                    <a:lnR w="9525" cap="flat" cmpd="sng" algn="ctr">
                      <a:solidFill>
                        <a:srgbClr val="7D899C"/>
                      </a:solidFill>
                      <a:prstDash val="solid"/>
                      <a:round/>
                      <a:headEnd type="none" w="med" len="med"/>
                      <a:tailEnd type="none" w="med" len="med"/>
                    </a:lnR>
                    <a:lnT w="9525" cap="flat" cmpd="sng" algn="ctr">
                      <a:solidFill>
                        <a:srgbClr val="7D899C"/>
                      </a:solidFill>
                      <a:prstDash val="solid"/>
                      <a:round/>
                      <a:headEnd type="none" w="med" len="med"/>
                      <a:tailEnd type="none" w="med" len="med"/>
                    </a:lnT>
                    <a:lnB w="9525" cap="flat" cmpd="sng" algn="ctr">
                      <a:solidFill>
                        <a:srgbClr val="7D899C"/>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457200" y="457200"/>
            <a:ext cx="11277295" cy="914400"/>
          </a:xfrm>
          <a:prstGeom prst="rect">
            <a:avLst/>
          </a:prstGeom>
          <a:noFill/>
          <a:ln/>
        </p:spPr>
        <p:txBody>
          <a:bodyPr wrap="square" rtlCol="0" anchor="t"/>
          <a:lstStyle/>
          <a:p>
            <a:pPr marL="0" indent="0">
              <a:buNone/>
            </a:pPr>
            <a:r>
              <a:rPr lang="en-US" sz="3200" b="1" dirty="0">
                <a:solidFill>
                  <a:srgbClr val="13294B"/>
                </a:solidFill>
                <a:latin typeface="Georgia" pitchFamily="34" charset="0"/>
                <a:ea typeface="Georgia" pitchFamily="34" charset="-122"/>
                <a:cs typeface="Georgia" pitchFamily="34" charset="-120"/>
              </a:rPr>
              <a:t>Why Good Helpers Enable</a:t>
            </a:r>
            <a:endParaRPr lang="en-US" sz="3200" dirty="0"/>
          </a:p>
        </p:txBody>
      </p:sp>
      <p:sp>
        <p:nvSpPr>
          <p:cNvPr id="3" name="Text 1"/>
          <p:cNvSpPr/>
          <p:nvPr/>
        </p:nvSpPr>
        <p:spPr>
          <a:xfrm>
            <a:off x="457200" y="1554480"/>
            <a:ext cx="11277295" cy="4663440"/>
          </a:xfrm>
          <a:prstGeom prst="rect">
            <a:avLst/>
          </a:prstGeom>
          <a:noFill/>
          <a:ln/>
        </p:spPr>
        <p:txBody>
          <a:bodyPr wrap="square" rtlCol="0" anchor="t"/>
          <a:lstStyle/>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Compassion fatigue and urgency to fix things fast</a:t>
            </a:r>
          </a:p>
          <a:p>
            <a:pPr marL="342900" indent="-342900">
              <a:spcAft>
                <a:spcPts val="800"/>
              </a:spcAft>
              <a:buSzPct val="100000"/>
              <a:buChar char="•"/>
            </a:pP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Fear of conflict, failure, or letting someone struggle</a:t>
            </a:r>
          </a:p>
          <a:p>
            <a:pPr marL="342900" indent="-342900">
              <a:spcAft>
                <a:spcPts val="800"/>
              </a:spcAft>
              <a:buSzPct val="100000"/>
              <a:buChar char="•"/>
            </a:pP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Pressure from systems, caseloads, and outcomes</a:t>
            </a:r>
          </a:p>
          <a:p>
            <a:pPr marL="342900" indent="-342900">
              <a:spcAft>
                <a:spcPts val="800"/>
              </a:spcAft>
              <a:buSzPct val="100000"/>
              <a:buChar char="•"/>
            </a:pP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Discomfort watching someone we care about struggle</a:t>
            </a:r>
            <a:endParaRPr lang="en-US" sz="1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1584930" y="1645920"/>
            <a:ext cx="9021836" cy="2926080"/>
          </a:xfrm>
          <a:prstGeom prst="rect">
            <a:avLst/>
          </a:prstGeom>
          <a:noFill/>
          <a:ln/>
        </p:spPr>
        <p:txBody>
          <a:bodyPr wrap="square" rtlCol="0" anchor="ctr"/>
          <a:lstStyle/>
          <a:p>
            <a:pPr marL="0" indent="0" algn="ctr">
              <a:buNone/>
            </a:pPr>
            <a:r>
              <a:rPr lang="en-US" sz="2800" i="1" dirty="0">
                <a:solidFill>
                  <a:srgbClr val="13294B"/>
                </a:solidFill>
                <a:latin typeface="Georgia" pitchFamily="34" charset="0"/>
                <a:ea typeface="Georgia" pitchFamily="34" charset="-122"/>
                <a:cs typeface="Georgia" pitchFamily="34" charset="-120"/>
              </a:rPr>
              <a:t>“What can I help them learn to do for themselves? Not, what can I do for them?”</a:t>
            </a:r>
            <a:endParaRPr lang="en-US" sz="2800" dirty="0"/>
          </a:p>
        </p:txBody>
      </p:sp>
      <p:sp>
        <p:nvSpPr>
          <p:cNvPr id="3" name="Text 1"/>
          <p:cNvSpPr/>
          <p:nvPr/>
        </p:nvSpPr>
        <p:spPr>
          <a:xfrm>
            <a:off x="1584930" y="4800600"/>
            <a:ext cx="9021836" cy="548640"/>
          </a:xfrm>
          <a:prstGeom prst="rect">
            <a:avLst/>
          </a:prstGeom>
          <a:noFill/>
          <a:ln/>
        </p:spPr>
        <p:txBody>
          <a:bodyPr wrap="square" rtlCol="0" anchor="ctr"/>
          <a:lstStyle/>
          <a:p>
            <a:pPr marL="0" indent="0" algn="ctr">
              <a:buNone/>
            </a:pPr>
            <a:r>
              <a:rPr lang="en-US" sz="1600" dirty="0">
                <a:solidFill>
                  <a:srgbClr val="7D899C"/>
                </a:solidFill>
                <a:latin typeface="Calibri" pitchFamily="34" charset="0"/>
                <a:ea typeface="Calibri" pitchFamily="34" charset="-122"/>
                <a:cs typeface="Calibri" pitchFamily="34" charset="-120"/>
              </a:rPr>
              <a:t>— The empowerment mindset shift</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457200" y="457200"/>
            <a:ext cx="11277295" cy="914400"/>
          </a:xfrm>
          <a:prstGeom prst="rect">
            <a:avLst/>
          </a:prstGeom>
          <a:noFill/>
          <a:ln/>
        </p:spPr>
        <p:txBody>
          <a:bodyPr wrap="square" rtlCol="0" anchor="t"/>
          <a:lstStyle/>
          <a:p>
            <a:pPr marL="0" indent="0">
              <a:buNone/>
            </a:pPr>
            <a:r>
              <a:rPr lang="en-US" sz="3200" b="1" dirty="0">
                <a:solidFill>
                  <a:srgbClr val="13294B"/>
                </a:solidFill>
                <a:latin typeface="Georgia" pitchFamily="34" charset="0"/>
                <a:ea typeface="Georgia" pitchFamily="34" charset="-122"/>
                <a:cs typeface="Georgia" pitchFamily="34" charset="-120"/>
              </a:rPr>
              <a:t>The Advocate's Role: From Rescuer to Coach</a:t>
            </a:r>
            <a:endParaRPr lang="en-US" sz="3200" dirty="0"/>
          </a:p>
        </p:txBody>
      </p:sp>
      <p:sp>
        <p:nvSpPr>
          <p:cNvPr id="3" name="Text 1"/>
          <p:cNvSpPr/>
          <p:nvPr/>
        </p:nvSpPr>
        <p:spPr>
          <a:xfrm>
            <a:off x="457200" y="1554480"/>
            <a:ext cx="11277295" cy="4663440"/>
          </a:xfrm>
          <a:prstGeom prst="rect">
            <a:avLst/>
          </a:prstGeom>
          <a:noFill/>
          <a:ln/>
        </p:spPr>
        <p:txBody>
          <a:bodyPr wrap="square" rtlCol="0" anchor="t"/>
          <a:lstStyle/>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Language shifts from fixing it to working through it</a:t>
            </a:r>
          </a:p>
          <a:p>
            <a:pPr marL="342900" indent="-342900">
              <a:spcAft>
                <a:spcPts val="800"/>
              </a:spcAft>
              <a:buSzPct val="100000"/>
              <a:buChar char="•"/>
            </a:pP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Boundaries clarify roles instead of blurring them</a:t>
            </a:r>
          </a:p>
          <a:p>
            <a:pPr marL="342900" indent="-342900">
              <a:spcAft>
                <a:spcPts val="800"/>
              </a:spcAft>
              <a:buSzPct val="100000"/>
              <a:buChar char="•"/>
            </a:pP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Expectations rise instead of lowering</a:t>
            </a:r>
          </a:p>
          <a:p>
            <a:pPr marL="342900" indent="-342900">
              <a:spcAft>
                <a:spcPts val="800"/>
              </a:spcAft>
              <a:buSzPct val="100000"/>
              <a:buChar char="•"/>
            </a:pP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Interventions teach instead of taking over</a:t>
            </a:r>
            <a:endParaRPr lang="en-US" sz="1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457200" y="457200"/>
            <a:ext cx="11277295" cy="914400"/>
          </a:xfrm>
          <a:prstGeom prst="rect">
            <a:avLst/>
          </a:prstGeom>
          <a:noFill/>
          <a:ln/>
        </p:spPr>
        <p:txBody>
          <a:bodyPr wrap="square" rtlCol="0" anchor="t"/>
          <a:lstStyle/>
          <a:p>
            <a:pPr marL="0" indent="0">
              <a:buNone/>
            </a:pPr>
            <a:r>
              <a:rPr lang="en-US" sz="3200" b="1" dirty="0">
                <a:solidFill>
                  <a:srgbClr val="13294B"/>
                </a:solidFill>
                <a:latin typeface="Georgia" pitchFamily="34" charset="0"/>
                <a:ea typeface="Georgia" pitchFamily="34" charset="-122"/>
                <a:cs typeface="Georgia" pitchFamily="34" charset="-120"/>
              </a:rPr>
              <a:t>Case Study: Facing Housing Instability</a:t>
            </a:r>
            <a:endParaRPr lang="en-US" sz="3200" dirty="0"/>
          </a:p>
        </p:txBody>
      </p:sp>
      <p:sp>
        <p:nvSpPr>
          <p:cNvPr id="3" name="Shape 1"/>
          <p:cNvSpPr/>
          <p:nvPr/>
        </p:nvSpPr>
        <p:spPr>
          <a:xfrm>
            <a:off x="457200" y="1554480"/>
            <a:ext cx="5524348" cy="4663440"/>
          </a:xfrm>
          <a:prstGeom prst="rect">
            <a:avLst/>
          </a:prstGeom>
          <a:solidFill>
            <a:srgbClr val="FFFFFF"/>
          </a:solidFill>
          <a:ln w="12700">
            <a:solidFill>
              <a:srgbClr val="7D899C"/>
            </a:solidFill>
            <a:prstDash val="solid"/>
          </a:ln>
        </p:spPr>
        <p:txBody>
          <a:bodyPr/>
          <a:lstStyle/>
          <a:p>
            <a:endParaRPr lang="en-US"/>
          </a:p>
        </p:txBody>
      </p:sp>
      <p:sp>
        <p:nvSpPr>
          <p:cNvPr id="4" name="Shape 2"/>
          <p:cNvSpPr/>
          <p:nvPr/>
        </p:nvSpPr>
        <p:spPr>
          <a:xfrm>
            <a:off x="457200" y="1554480"/>
            <a:ext cx="5524348" cy="548640"/>
          </a:xfrm>
          <a:prstGeom prst="rect">
            <a:avLst/>
          </a:prstGeom>
          <a:solidFill>
            <a:srgbClr val="42546F"/>
          </a:solidFill>
          <a:ln/>
        </p:spPr>
        <p:txBody>
          <a:bodyPr/>
          <a:lstStyle/>
          <a:p>
            <a:endParaRPr lang="en-US"/>
          </a:p>
        </p:txBody>
      </p:sp>
      <p:sp>
        <p:nvSpPr>
          <p:cNvPr id="5" name="Text 3"/>
          <p:cNvSpPr/>
          <p:nvPr/>
        </p:nvSpPr>
        <p:spPr>
          <a:xfrm>
            <a:off x="685800" y="1627632"/>
            <a:ext cx="5067148" cy="384048"/>
          </a:xfrm>
          <a:prstGeom prst="rect">
            <a:avLst/>
          </a:prstGeom>
          <a:noFill/>
          <a:ln/>
        </p:spPr>
        <p:txBody>
          <a:bodyPr wrap="square" rtlCol="0" anchor="ctr"/>
          <a:lstStyle/>
          <a:p>
            <a:pPr marL="0" indent="0">
              <a:buNone/>
            </a:pPr>
            <a:r>
              <a:rPr lang="en-US" sz="1800" b="1" dirty="0">
                <a:solidFill>
                  <a:srgbClr val="FFFFFF"/>
                </a:solidFill>
                <a:latin typeface="Georgia" pitchFamily="34" charset="0"/>
                <a:ea typeface="Georgia" pitchFamily="34" charset="-122"/>
                <a:cs typeface="Georgia" pitchFamily="34" charset="-120"/>
              </a:rPr>
              <a:t>Enabling Response</a:t>
            </a:r>
            <a:endParaRPr lang="en-US" sz="1800" dirty="0"/>
          </a:p>
        </p:txBody>
      </p:sp>
      <p:sp>
        <p:nvSpPr>
          <p:cNvPr id="6" name="Text 4"/>
          <p:cNvSpPr/>
          <p:nvPr/>
        </p:nvSpPr>
        <p:spPr>
          <a:xfrm>
            <a:off x="685800" y="2194560"/>
            <a:ext cx="5067148" cy="3840480"/>
          </a:xfrm>
          <a:prstGeom prst="rect">
            <a:avLst/>
          </a:prstGeom>
          <a:noFill/>
          <a:ln/>
        </p:spPr>
        <p:txBody>
          <a:bodyPr wrap="square" rtlCol="0" anchor="t"/>
          <a:lstStyle/>
          <a:p>
            <a:pPr marL="342900" indent="-342900">
              <a:spcAft>
                <a:spcPts val="800"/>
              </a:spcAft>
              <a:buSzPct val="100000"/>
              <a:buChar char="•"/>
            </a:pPr>
            <a:r>
              <a:rPr lang="en-US" sz="1800" dirty="0">
                <a:solidFill>
                  <a:srgbClr val="13294B"/>
                </a:solidFill>
                <a:latin typeface="Calibri" pitchFamily="34" charset="0"/>
                <a:ea typeface="Calibri" pitchFamily="34" charset="-122"/>
                <a:cs typeface="Calibri" pitchFamily="34" charset="-120"/>
              </a:rPr>
              <a:t>Make all the calls</a:t>
            </a:r>
            <a:endParaRPr lang="en-US" sz="1800" dirty="0"/>
          </a:p>
          <a:p>
            <a:pPr marL="342900" indent="-342900">
              <a:spcAft>
                <a:spcPts val="800"/>
              </a:spcAft>
              <a:buSzPct val="100000"/>
              <a:buChar char="•"/>
            </a:pPr>
            <a:r>
              <a:rPr lang="en-US" sz="1800" dirty="0">
                <a:solidFill>
                  <a:srgbClr val="13294B"/>
                </a:solidFill>
                <a:latin typeface="Calibri" pitchFamily="34" charset="0"/>
                <a:ea typeface="Calibri" pitchFamily="34" charset="-122"/>
                <a:cs typeface="Calibri" pitchFamily="34" charset="-120"/>
              </a:rPr>
              <a:t>Complete every application</a:t>
            </a:r>
            <a:endParaRPr lang="en-US" sz="1800" dirty="0"/>
          </a:p>
          <a:p>
            <a:pPr marL="342900" indent="-342900">
              <a:spcAft>
                <a:spcPts val="800"/>
              </a:spcAft>
              <a:buSzPct val="100000"/>
              <a:buChar char="•"/>
            </a:pPr>
            <a:r>
              <a:rPr lang="en-US" sz="1800" dirty="0">
                <a:solidFill>
                  <a:srgbClr val="13294B"/>
                </a:solidFill>
                <a:latin typeface="Calibri" pitchFamily="34" charset="0"/>
                <a:ea typeface="Calibri" pitchFamily="34" charset="-122"/>
                <a:cs typeface="Calibri" pitchFamily="34" charset="-120"/>
              </a:rPr>
              <a:t>Track every deadline</a:t>
            </a:r>
            <a:endParaRPr lang="en-US" sz="1800" dirty="0"/>
          </a:p>
        </p:txBody>
      </p:sp>
      <p:sp>
        <p:nvSpPr>
          <p:cNvPr id="7" name="Shape 5"/>
          <p:cNvSpPr/>
          <p:nvPr/>
        </p:nvSpPr>
        <p:spPr>
          <a:xfrm>
            <a:off x="6210148" y="1554480"/>
            <a:ext cx="5524348" cy="4663440"/>
          </a:xfrm>
          <a:prstGeom prst="rect">
            <a:avLst/>
          </a:prstGeom>
          <a:solidFill>
            <a:srgbClr val="FFFFFF"/>
          </a:solidFill>
          <a:ln w="12700">
            <a:solidFill>
              <a:srgbClr val="7D899C"/>
            </a:solidFill>
            <a:prstDash val="solid"/>
          </a:ln>
        </p:spPr>
        <p:txBody>
          <a:bodyPr/>
          <a:lstStyle/>
          <a:p>
            <a:endParaRPr lang="en-US"/>
          </a:p>
        </p:txBody>
      </p:sp>
      <p:sp>
        <p:nvSpPr>
          <p:cNvPr id="8" name="Shape 6"/>
          <p:cNvSpPr/>
          <p:nvPr/>
        </p:nvSpPr>
        <p:spPr>
          <a:xfrm>
            <a:off x="6210148" y="1554480"/>
            <a:ext cx="5524348" cy="548640"/>
          </a:xfrm>
          <a:prstGeom prst="rect">
            <a:avLst/>
          </a:prstGeom>
          <a:solidFill>
            <a:srgbClr val="9B8DC9"/>
          </a:solidFill>
          <a:ln/>
        </p:spPr>
        <p:txBody>
          <a:bodyPr/>
          <a:lstStyle/>
          <a:p>
            <a:endParaRPr lang="en-US"/>
          </a:p>
        </p:txBody>
      </p:sp>
      <p:sp>
        <p:nvSpPr>
          <p:cNvPr id="9" name="Text 7"/>
          <p:cNvSpPr/>
          <p:nvPr/>
        </p:nvSpPr>
        <p:spPr>
          <a:xfrm>
            <a:off x="6438748" y="1627632"/>
            <a:ext cx="5067148" cy="384048"/>
          </a:xfrm>
          <a:prstGeom prst="rect">
            <a:avLst/>
          </a:prstGeom>
          <a:noFill/>
          <a:ln/>
        </p:spPr>
        <p:txBody>
          <a:bodyPr wrap="square" rtlCol="0" anchor="ctr"/>
          <a:lstStyle/>
          <a:p>
            <a:pPr marL="0" indent="0">
              <a:buNone/>
            </a:pPr>
            <a:r>
              <a:rPr lang="en-US" sz="1800" b="1" dirty="0">
                <a:solidFill>
                  <a:srgbClr val="FFFFFF"/>
                </a:solidFill>
                <a:latin typeface="Georgia" pitchFamily="34" charset="0"/>
                <a:ea typeface="Georgia" pitchFamily="34" charset="-122"/>
                <a:cs typeface="Georgia" pitchFamily="34" charset="-120"/>
              </a:rPr>
              <a:t>Empowering Response</a:t>
            </a:r>
            <a:endParaRPr lang="en-US" sz="1800" dirty="0"/>
          </a:p>
        </p:txBody>
      </p:sp>
      <p:sp>
        <p:nvSpPr>
          <p:cNvPr id="10" name="Text 8"/>
          <p:cNvSpPr/>
          <p:nvPr/>
        </p:nvSpPr>
        <p:spPr>
          <a:xfrm>
            <a:off x="6438748" y="2194560"/>
            <a:ext cx="5067148" cy="3840480"/>
          </a:xfrm>
          <a:prstGeom prst="rect">
            <a:avLst/>
          </a:prstGeom>
          <a:noFill/>
          <a:ln/>
        </p:spPr>
        <p:txBody>
          <a:bodyPr wrap="square" rtlCol="0" anchor="t"/>
          <a:lstStyle/>
          <a:p>
            <a:pPr marL="342900" indent="-342900">
              <a:spcAft>
                <a:spcPts val="800"/>
              </a:spcAft>
              <a:buSzPct val="100000"/>
              <a:buChar char="•"/>
            </a:pPr>
            <a:r>
              <a:rPr lang="en-US" sz="1800" dirty="0">
                <a:solidFill>
                  <a:srgbClr val="13294B"/>
                </a:solidFill>
                <a:latin typeface="Calibri" pitchFamily="34" charset="0"/>
                <a:ea typeface="Calibri" pitchFamily="34" charset="-122"/>
                <a:cs typeface="Calibri" pitchFamily="34" charset="-120"/>
              </a:rPr>
              <a:t>Build an action plan together</a:t>
            </a:r>
            <a:endParaRPr lang="en-US" sz="1800" dirty="0"/>
          </a:p>
          <a:p>
            <a:pPr marL="342900" indent="-342900">
              <a:spcAft>
                <a:spcPts val="800"/>
              </a:spcAft>
              <a:buSzPct val="100000"/>
              <a:buChar char="•"/>
            </a:pPr>
            <a:r>
              <a:rPr lang="en-US" sz="1800" dirty="0">
                <a:solidFill>
                  <a:srgbClr val="13294B"/>
                </a:solidFill>
                <a:latin typeface="Calibri" pitchFamily="34" charset="0"/>
                <a:ea typeface="Calibri" pitchFamily="34" charset="-122"/>
                <a:cs typeface="Calibri" pitchFamily="34" charset="-120"/>
              </a:rPr>
              <a:t>Practice the phone calls together</a:t>
            </a:r>
            <a:endParaRPr lang="en-US" sz="1800" dirty="0"/>
          </a:p>
          <a:p>
            <a:pPr marL="342900" indent="-342900">
              <a:spcAft>
                <a:spcPts val="800"/>
              </a:spcAft>
              <a:buSzPct val="100000"/>
              <a:buChar char="•"/>
            </a:pPr>
            <a:r>
              <a:rPr lang="en-US" sz="1800" dirty="0">
                <a:solidFill>
                  <a:srgbClr val="13294B"/>
                </a:solidFill>
                <a:latin typeface="Calibri" pitchFamily="34" charset="0"/>
                <a:ea typeface="Calibri" pitchFamily="34" charset="-122"/>
                <a:cs typeface="Calibri" pitchFamily="34" charset="-120"/>
              </a:rPr>
              <a:t>Set deadlines and follow up on progress</a:t>
            </a:r>
            <a:endParaRPr lang="en-US" sz="1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457200" y="457200"/>
            <a:ext cx="11277295" cy="914400"/>
          </a:xfrm>
          <a:prstGeom prst="rect">
            <a:avLst/>
          </a:prstGeom>
          <a:noFill/>
          <a:ln/>
        </p:spPr>
        <p:txBody>
          <a:bodyPr wrap="square" rtlCol="0" anchor="t"/>
          <a:lstStyle/>
          <a:p>
            <a:pPr marL="0" indent="0">
              <a:buNone/>
            </a:pPr>
            <a:r>
              <a:rPr lang="en-US" sz="3200" b="1" dirty="0">
                <a:solidFill>
                  <a:srgbClr val="13294B"/>
                </a:solidFill>
                <a:latin typeface="Georgia" pitchFamily="34" charset="0"/>
                <a:ea typeface="Georgia" pitchFamily="34" charset="-122"/>
                <a:cs typeface="Georgia" pitchFamily="34" charset="-120"/>
              </a:rPr>
              <a:t>Ask Before You Act</a:t>
            </a:r>
            <a:endParaRPr lang="en-US" sz="3200" dirty="0"/>
          </a:p>
        </p:txBody>
      </p:sp>
      <p:graphicFrame>
        <p:nvGraphicFramePr>
          <p:cNvPr id="16" name="Table 0"/>
          <p:cNvGraphicFramePr>
            <a:graphicFrameLocks noGrp="1"/>
          </p:cNvGraphicFramePr>
          <p:nvPr>
            <p:extLst>
              <p:ext uri="{D42A27DB-BD31-4B8C-83A1-F6EECF244321}">
                <p14:modId xmlns:p14="http://schemas.microsoft.com/office/powerpoint/2010/main" val="761773097"/>
              </p:ext>
            </p:extLst>
          </p:nvPr>
        </p:nvGraphicFramePr>
        <p:xfrm>
          <a:off x="457200" y="1554479"/>
          <a:ext cx="11277296" cy="3484244"/>
        </p:xfrm>
        <a:graphic>
          <a:graphicData uri="http://schemas.openxmlformats.org/drawingml/2006/table">
            <a:tbl>
              <a:tblPr/>
              <a:tblGrid>
                <a:gridCol w="5638648">
                  <a:extLst>
                    <a:ext uri="{9D8B030D-6E8A-4147-A177-3AD203B41FA5}">
                      <a16:colId xmlns:a16="http://schemas.microsoft.com/office/drawing/2014/main" val="20000"/>
                    </a:ext>
                  </a:extLst>
                </a:gridCol>
                <a:gridCol w="5638648">
                  <a:extLst>
                    <a:ext uri="{9D8B030D-6E8A-4147-A177-3AD203B41FA5}">
                      <a16:colId xmlns:a16="http://schemas.microsoft.com/office/drawing/2014/main" val="20001"/>
                    </a:ext>
                  </a:extLst>
                </a:gridCol>
              </a:tblGrid>
              <a:tr h="871061">
                <a:tc>
                  <a:txBody>
                    <a:bodyPr/>
                    <a:lstStyle/>
                    <a:p>
                      <a:pPr marL="0" indent="0">
                        <a:buNone/>
                      </a:pPr>
                      <a:r>
                        <a:rPr lang="en-US" sz="1600" b="1" dirty="0">
                          <a:solidFill>
                            <a:srgbClr val="FFFFFF"/>
                          </a:solidFill>
                          <a:latin typeface="Calibri" pitchFamily="34" charset="0"/>
                          <a:ea typeface="Calibri" pitchFamily="34" charset="-122"/>
                          <a:cs typeface="Calibri" pitchFamily="34" charset="-120"/>
                        </a:rPr>
                        <a:t>Instead of Saying</a:t>
                      </a:r>
                      <a:endParaRPr lang="en-US" sz="1600" dirty="0">
                        <a:latin typeface="Calibri" charset="0"/>
                        <a:ea typeface="Calibri" charset="0"/>
                        <a:cs typeface="Calibri" charset="0"/>
                      </a:endParaRPr>
                    </a:p>
                  </a:txBody>
                  <a:tcPr>
                    <a:lnL w="9525" cap="flat" cmpd="sng" algn="ctr">
                      <a:solidFill>
                        <a:srgbClr val="7D899C"/>
                      </a:solidFill>
                      <a:prstDash val="solid"/>
                      <a:round/>
                      <a:headEnd type="none" w="med" len="med"/>
                      <a:tailEnd type="none" w="med" len="med"/>
                    </a:lnL>
                    <a:lnR w="9525" cap="flat" cmpd="sng" algn="ctr">
                      <a:solidFill>
                        <a:srgbClr val="7D899C"/>
                      </a:solidFill>
                      <a:prstDash val="solid"/>
                      <a:round/>
                      <a:headEnd type="none" w="med" len="med"/>
                      <a:tailEnd type="none" w="med" len="med"/>
                    </a:lnR>
                    <a:lnT w="9525" cap="flat" cmpd="sng" algn="ctr">
                      <a:solidFill>
                        <a:srgbClr val="7D899C"/>
                      </a:solidFill>
                      <a:prstDash val="solid"/>
                      <a:round/>
                      <a:headEnd type="none" w="med" len="med"/>
                      <a:tailEnd type="none" w="med" len="med"/>
                    </a:lnT>
                    <a:lnB w="9525" cap="flat" cmpd="sng" algn="ctr">
                      <a:solidFill>
                        <a:srgbClr val="7D899C"/>
                      </a:solidFill>
                      <a:prstDash val="solid"/>
                      <a:round/>
                      <a:headEnd type="none" w="med" len="med"/>
                      <a:tailEnd type="none" w="med" len="med"/>
                    </a:lnB>
                    <a:solidFill>
                      <a:srgbClr val="9B8DC9"/>
                    </a:solidFill>
                  </a:tcPr>
                </a:tc>
                <a:tc>
                  <a:txBody>
                    <a:bodyPr/>
                    <a:lstStyle/>
                    <a:p>
                      <a:pPr marL="0" indent="0">
                        <a:buNone/>
                      </a:pPr>
                      <a:r>
                        <a:rPr lang="en-US" sz="1600" b="1" dirty="0">
                          <a:solidFill>
                            <a:srgbClr val="FFFFFF"/>
                          </a:solidFill>
                          <a:latin typeface="Calibri" pitchFamily="34" charset="0"/>
                          <a:ea typeface="Calibri" pitchFamily="34" charset="-122"/>
                          <a:cs typeface="Calibri" pitchFamily="34" charset="-120"/>
                        </a:rPr>
                        <a:t>Try Saying</a:t>
                      </a:r>
                      <a:endParaRPr lang="en-US" sz="1600" dirty="0">
                        <a:latin typeface="Calibri" charset="0"/>
                        <a:ea typeface="Calibri" charset="0"/>
                        <a:cs typeface="Calibri" charset="0"/>
                      </a:endParaRPr>
                    </a:p>
                  </a:txBody>
                  <a:tcPr>
                    <a:lnL w="9525" cap="flat" cmpd="sng" algn="ctr">
                      <a:solidFill>
                        <a:srgbClr val="7D899C"/>
                      </a:solidFill>
                      <a:prstDash val="solid"/>
                      <a:round/>
                      <a:headEnd type="none" w="med" len="med"/>
                      <a:tailEnd type="none" w="med" len="med"/>
                    </a:lnL>
                    <a:lnR w="9525" cap="flat" cmpd="sng" algn="ctr">
                      <a:solidFill>
                        <a:srgbClr val="7D899C"/>
                      </a:solidFill>
                      <a:prstDash val="solid"/>
                      <a:round/>
                      <a:headEnd type="none" w="med" len="med"/>
                      <a:tailEnd type="none" w="med" len="med"/>
                    </a:lnR>
                    <a:lnT w="9525" cap="flat" cmpd="sng" algn="ctr">
                      <a:solidFill>
                        <a:srgbClr val="7D899C"/>
                      </a:solidFill>
                      <a:prstDash val="solid"/>
                      <a:round/>
                      <a:headEnd type="none" w="med" len="med"/>
                      <a:tailEnd type="none" w="med" len="med"/>
                    </a:lnT>
                    <a:lnB w="9525" cap="flat" cmpd="sng" algn="ctr">
                      <a:solidFill>
                        <a:srgbClr val="7D899C"/>
                      </a:solidFill>
                      <a:prstDash val="solid"/>
                      <a:round/>
                      <a:headEnd type="none" w="med" len="med"/>
                      <a:tailEnd type="none" w="med" len="med"/>
                    </a:lnB>
                    <a:solidFill>
                      <a:srgbClr val="9B8DC9"/>
                    </a:solidFill>
                  </a:tcPr>
                </a:tc>
                <a:extLst>
                  <a:ext uri="{0D108BD9-81ED-4DB2-BD59-A6C34878D82A}">
                    <a16:rowId xmlns:a16="http://schemas.microsoft.com/office/drawing/2014/main" val="10000"/>
                  </a:ext>
                </a:extLst>
              </a:tr>
              <a:tr h="871061">
                <a:tc>
                  <a:txBody>
                    <a:bodyPr/>
                    <a:lstStyle/>
                    <a:p>
                      <a:pPr marL="0" indent="0">
                        <a:buNone/>
                      </a:pPr>
                      <a:r>
                        <a:rPr lang="en-US" sz="1600" dirty="0">
                          <a:solidFill>
                            <a:srgbClr val="13294B"/>
                          </a:solidFill>
                          <a:latin typeface="Calibri" pitchFamily="34" charset="0"/>
                          <a:ea typeface="Calibri" pitchFamily="34" charset="-122"/>
                          <a:cs typeface="Calibri" pitchFamily="34" charset="-120"/>
                        </a:rPr>
                        <a:t>I'll do it.</a:t>
                      </a:r>
                      <a:endParaRPr lang="en-US" sz="1600" dirty="0">
                        <a:latin typeface="Calibri" charset="0"/>
                        <a:ea typeface="Calibri" charset="0"/>
                        <a:cs typeface="Calibri" charset="0"/>
                      </a:endParaRPr>
                    </a:p>
                  </a:txBody>
                  <a:tcPr>
                    <a:lnL w="9525" cap="flat" cmpd="sng" algn="ctr">
                      <a:solidFill>
                        <a:srgbClr val="7D899C"/>
                      </a:solidFill>
                      <a:prstDash val="solid"/>
                      <a:round/>
                      <a:headEnd type="none" w="med" len="med"/>
                      <a:tailEnd type="none" w="med" len="med"/>
                    </a:lnL>
                    <a:lnR w="9525" cap="flat" cmpd="sng" algn="ctr">
                      <a:solidFill>
                        <a:srgbClr val="7D899C"/>
                      </a:solidFill>
                      <a:prstDash val="solid"/>
                      <a:round/>
                      <a:headEnd type="none" w="med" len="med"/>
                      <a:tailEnd type="none" w="med" len="med"/>
                    </a:lnR>
                    <a:lnT w="9525" cap="flat" cmpd="sng" algn="ctr">
                      <a:solidFill>
                        <a:srgbClr val="7D899C"/>
                      </a:solidFill>
                      <a:prstDash val="solid"/>
                      <a:round/>
                      <a:headEnd type="none" w="med" len="med"/>
                      <a:tailEnd type="none" w="med" len="med"/>
                    </a:lnT>
                    <a:lnB w="9525" cap="flat" cmpd="sng" algn="ctr">
                      <a:solidFill>
                        <a:srgbClr val="7D899C"/>
                      </a:solidFill>
                      <a:prstDash val="solid"/>
                      <a:round/>
                      <a:headEnd type="none" w="med" len="med"/>
                      <a:tailEnd type="none" w="med" len="med"/>
                    </a:lnB>
                  </a:tcPr>
                </a:tc>
                <a:tc>
                  <a:txBody>
                    <a:bodyPr/>
                    <a:lstStyle/>
                    <a:p>
                      <a:pPr marL="0" indent="0">
                        <a:buNone/>
                      </a:pPr>
                      <a:r>
                        <a:rPr lang="en-US" sz="1600" dirty="0">
                          <a:solidFill>
                            <a:srgbClr val="13294B"/>
                          </a:solidFill>
                          <a:latin typeface="Calibri" pitchFamily="34" charset="0"/>
                          <a:ea typeface="Calibri" pitchFamily="34" charset="-122"/>
                          <a:cs typeface="Calibri" pitchFamily="34" charset="-120"/>
                        </a:rPr>
                        <a:t>What steps have you already taken?</a:t>
                      </a:r>
                      <a:endParaRPr lang="en-US" sz="1600" dirty="0">
                        <a:latin typeface="Calibri" charset="0"/>
                        <a:ea typeface="Calibri" charset="0"/>
                        <a:cs typeface="Calibri" charset="0"/>
                      </a:endParaRPr>
                    </a:p>
                  </a:txBody>
                  <a:tcPr>
                    <a:lnL w="9525" cap="flat" cmpd="sng" algn="ctr">
                      <a:solidFill>
                        <a:srgbClr val="7D899C"/>
                      </a:solidFill>
                      <a:prstDash val="solid"/>
                      <a:round/>
                      <a:headEnd type="none" w="med" len="med"/>
                      <a:tailEnd type="none" w="med" len="med"/>
                    </a:lnL>
                    <a:lnR w="9525" cap="flat" cmpd="sng" algn="ctr">
                      <a:solidFill>
                        <a:srgbClr val="7D899C"/>
                      </a:solidFill>
                      <a:prstDash val="solid"/>
                      <a:round/>
                      <a:headEnd type="none" w="med" len="med"/>
                      <a:tailEnd type="none" w="med" len="med"/>
                    </a:lnR>
                    <a:lnT w="9525" cap="flat" cmpd="sng" algn="ctr">
                      <a:solidFill>
                        <a:srgbClr val="7D899C"/>
                      </a:solidFill>
                      <a:prstDash val="solid"/>
                      <a:round/>
                      <a:headEnd type="none" w="med" len="med"/>
                      <a:tailEnd type="none" w="med" len="med"/>
                    </a:lnT>
                    <a:lnB w="9525" cap="flat" cmpd="sng" algn="ctr">
                      <a:solidFill>
                        <a:srgbClr val="7D899C"/>
                      </a:solidFill>
                      <a:prstDash val="solid"/>
                      <a:round/>
                      <a:headEnd type="none" w="med" len="med"/>
                      <a:tailEnd type="none" w="med" len="med"/>
                    </a:lnB>
                  </a:tcPr>
                </a:tc>
                <a:extLst>
                  <a:ext uri="{0D108BD9-81ED-4DB2-BD59-A6C34878D82A}">
                    <a16:rowId xmlns:a16="http://schemas.microsoft.com/office/drawing/2014/main" val="10001"/>
                  </a:ext>
                </a:extLst>
              </a:tr>
              <a:tr h="871061">
                <a:tc>
                  <a:txBody>
                    <a:bodyPr/>
                    <a:lstStyle/>
                    <a:p>
                      <a:pPr marL="0" indent="0">
                        <a:buNone/>
                      </a:pPr>
                      <a:r>
                        <a:rPr lang="en-US" sz="1600" dirty="0">
                          <a:solidFill>
                            <a:srgbClr val="13294B"/>
                          </a:solidFill>
                          <a:latin typeface="Calibri" pitchFamily="34" charset="0"/>
                          <a:ea typeface="Calibri" pitchFamily="34" charset="-122"/>
                          <a:cs typeface="Calibri" pitchFamily="34" charset="-120"/>
                        </a:rPr>
                        <a:t>Let me fix that.</a:t>
                      </a:r>
                      <a:endParaRPr lang="en-US" sz="1600" dirty="0">
                        <a:latin typeface="Calibri" charset="0"/>
                        <a:ea typeface="Calibri" charset="0"/>
                        <a:cs typeface="Calibri" charset="0"/>
                      </a:endParaRPr>
                    </a:p>
                  </a:txBody>
                  <a:tcPr>
                    <a:lnL w="9525" cap="flat" cmpd="sng" algn="ctr">
                      <a:solidFill>
                        <a:srgbClr val="7D899C"/>
                      </a:solidFill>
                      <a:prstDash val="solid"/>
                      <a:round/>
                      <a:headEnd type="none" w="med" len="med"/>
                      <a:tailEnd type="none" w="med" len="med"/>
                    </a:lnL>
                    <a:lnR w="9525" cap="flat" cmpd="sng" algn="ctr">
                      <a:solidFill>
                        <a:srgbClr val="7D899C"/>
                      </a:solidFill>
                      <a:prstDash val="solid"/>
                      <a:round/>
                      <a:headEnd type="none" w="med" len="med"/>
                      <a:tailEnd type="none" w="med" len="med"/>
                    </a:lnR>
                    <a:lnT w="9525" cap="flat" cmpd="sng" algn="ctr">
                      <a:solidFill>
                        <a:srgbClr val="7D899C"/>
                      </a:solidFill>
                      <a:prstDash val="solid"/>
                      <a:round/>
                      <a:headEnd type="none" w="med" len="med"/>
                      <a:tailEnd type="none" w="med" len="med"/>
                    </a:lnT>
                    <a:lnB w="9525" cap="flat" cmpd="sng" algn="ctr">
                      <a:solidFill>
                        <a:srgbClr val="7D899C"/>
                      </a:solidFill>
                      <a:prstDash val="solid"/>
                      <a:round/>
                      <a:headEnd type="none" w="med" len="med"/>
                      <a:tailEnd type="none" w="med" len="med"/>
                    </a:lnB>
                    <a:solidFill>
                      <a:srgbClr val="F8F7FB"/>
                    </a:solidFill>
                  </a:tcPr>
                </a:tc>
                <a:tc>
                  <a:txBody>
                    <a:bodyPr/>
                    <a:lstStyle/>
                    <a:p>
                      <a:pPr marL="0" indent="0">
                        <a:buNone/>
                      </a:pPr>
                      <a:r>
                        <a:rPr lang="en-US" sz="1600" dirty="0">
                          <a:solidFill>
                            <a:srgbClr val="13294B"/>
                          </a:solidFill>
                          <a:latin typeface="Calibri" pitchFamily="34" charset="0"/>
                          <a:ea typeface="Calibri" pitchFamily="34" charset="-122"/>
                          <a:cs typeface="Calibri" pitchFamily="34" charset="-120"/>
                        </a:rPr>
                        <a:t>What do you think your next step is?</a:t>
                      </a:r>
                      <a:endParaRPr lang="en-US" sz="1600" dirty="0">
                        <a:latin typeface="Calibri" charset="0"/>
                        <a:ea typeface="Calibri" charset="0"/>
                        <a:cs typeface="Calibri" charset="0"/>
                      </a:endParaRPr>
                    </a:p>
                  </a:txBody>
                  <a:tcPr>
                    <a:lnL w="9525" cap="flat" cmpd="sng" algn="ctr">
                      <a:solidFill>
                        <a:srgbClr val="7D899C"/>
                      </a:solidFill>
                      <a:prstDash val="solid"/>
                      <a:round/>
                      <a:headEnd type="none" w="med" len="med"/>
                      <a:tailEnd type="none" w="med" len="med"/>
                    </a:lnL>
                    <a:lnR w="9525" cap="flat" cmpd="sng" algn="ctr">
                      <a:solidFill>
                        <a:srgbClr val="7D899C"/>
                      </a:solidFill>
                      <a:prstDash val="solid"/>
                      <a:round/>
                      <a:headEnd type="none" w="med" len="med"/>
                      <a:tailEnd type="none" w="med" len="med"/>
                    </a:lnR>
                    <a:lnT w="9525" cap="flat" cmpd="sng" algn="ctr">
                      <a:solidFill>
                        <a:srgbClr val="7D899C"/>
                      </a:solidFill>
                      <a:prstDash val="solid"/>
                      <a:round/>
                      <a:headEnd type="none" w="med" len="med"/>
                      <a:tailEnd type="none" w="med" len="med"/>
                    </a:lnT>
                    <a:lnB w="9525" cap="flat" cmpd="sng" algn="ctr">
                      <a:solidFill>
                        <a:srgbClr val="7D899C"/>
                      </a:solidFill>
                      <a:prstDash val="solid"/>
                      <a:round/>
                      <a:headEnd type="none" w="med" len="med"/>
                      <a:tailEnd type="none" w="med" len="med"/>
                    </a:lnB>
                    <a:solidFill>
                      <a:srgbClr val="F8F7FB"/>
                    </a:solidFill>
                  </a:tcPr>
                </a:tc>
                <a:extLst>
                  <a:ext uri="{0D108BD9-81ED-4DB2-BD59-A6C34878D82A}">
                    <a16:rowId xmlns:a16="http://schemas.microsoft.com/office/drawing/2014/main" val="10002"/>
                  </a:ext>
                </a:extLst>
              </a:tr>
              <a:tr h="871061">
                <a:tc>
                  <a:txBody>
                    <a:bodyPr/>
                    <a:lstStyle/>
                    <a:p>
                      <a:pPr marL="0" indent="0">
                        <a:buNone/>
                      </a:pPr>
                      <a:r>
                        <a:rPr lang="en-US" sz="1600" dirty="0">
                          <a:solidFill>
                            <a:srgbClr val="13294B"/>
                          </a:solidFill>
                          <a:latin typeface="Calibri" pitchFamily="34" charset="0"/>
                          <a:ea typeface="Calibri" pitchFamily="34" charset="-122"/>
                          <a:cs typeface="Calibri" pitchFamily="34" charset="-120"/>
                        </a:rPr>
                        <a:t>I'll call for you.</a:t>
                      </a:r>
                      <a:endParaRPr lang="en-US" sz="1600" dirty="0">
                        <a:latin typeface="Calibri" charset="0"/>
                        <a:ea typeface="Calibri" charset="0"/>
                        <a:cs typeface="Calibri" charset="0"/>
                      </a:endParaRPr>
                    </a:p>
                  </a:txBody>
                  <a:tcPr>
                    <a:lnL w="9525" cap="flat" cmpd="sng" algn="ctr">
                      <a:solidFill>
                        <a:srgbClr val="7D899C"/>
                      </a:solidFill>
                      <a:prstDash val="solid"/>
                      <a:round/>
                      <a:headEnd type="none" w="med" len="med"/>
                      <a:tailEnd type="none" w="med" len="med"/>
                    </a:lnL>
                    <a:lnR w="9525" cap="flat" cmpd="sng" algn="ctr">
                      <a:solidFill>
                        <a:srgbClr val="7D899C"/>
                      </a:solidFill>
                      <a:prstDash val="solid"/>
                      <a:round/>
                      <a:headEnd type="none" w="med" len="med"/>
                      <a:tailEnd type="none" w="med" len="med"/>
                    </a:lnR>
                    <a:lnT w="9525" cap="flat" cmpd="sng" algn="ctr">
                      <a:solidFill>
                        <a:srgbClr val="7D899C"/>
                      </a:solidFill>
                      <a:prstDash val="solid"/>
                      <a:round/>
                      <a:headEnd type="none" w="med" len="med"/>
                      <a:tailEnd type="none" w="med" len="med"/>
                    </a:lnT>
                    <a:lnB w="9525" cap="flat" cmpd="sng" algn="ctr">
                      <a:solidFill>
                        <a:srgbClr val="7D899C"/>
                      </a:solidFill>
                      <a:prstDash val="solid"/>
                      <a:round/>
                      <a:headEnd type="none" w="med" len="med"/>
                      <a:tailEnd type="none" w="med" len="med"/>
                    </a:lnB>
                  </a:tcPr>
                </a:tc>
                <a:tc>
                  <a:txBody>
                    <a:bodyPr/>
                    <a:lstStyle/>
                    <a:p>
                      <a:pPr marL="0" indent="0">
                        <a:buNone/>
                      </a:pPr>
                      <a:r>
                        <a:rPr lang="en-US" sz="1600" dirty="0">
                          <a:solidFill>
                            <a:srgbClr val="13294B"/>
                          </a:solidFill>
                          <a:latin typeface="Calibri" pitchFamily="34" charset="0"/>
                          <a:ea typeface="Calibri" pitchFamily="34" charset="-122"/>
                          <a:cs typeface="Calibri" pitchFamily="34" charset="-120"/>
                        </a:rPr>
                        <a:t>Let's practice what you'll say.</a:t>
                      </a:r>
                      <a:endParaRPr lang="en-US" sz="1600" dirty="0">
                        <a:latin typeface="Calibri" charset="0"/>
                        <a:ea typeface="Calibri" charset="0"/>
                        <a:cs typeface="Calibri" charset="0"/>
                      </a:endParaRPr>
                    </a:p>
                  </a:txBody>
                  <a:tcPr>
                    <a:lnL w="9525" cap="flat" cmpd="sng" algn="ctr">
                      <a:solidFill>
                        <a:srgbClr val="7D899C"/>
                      </a:solidFill>
                      <a:prstDash val="solid"/>
                      <a:round/>
                      <a:headEnd type="none" w="med" len="med"/>
                      <a:tailEnd type="none" w="med" len="med"/>
                    </a:lnL>
                    <a:lnR w="9525" cap="flat" cmpd="sng" algn="ctr">
                      <a:solidFill>
                        <a:srgbClr val="7D899C"/>
                      </a:solidFill>
                      <a:prstDash val="solid"/>
                      <a:round/>
                      <a:headEnd type="none" w="med" len="med"/>
                      <a:tailEnd type="none" w="med" len="med"/>
                    </a:lnR>
                    <a:lnT w="9525" cap="flat" cmpd="sng" algn="ctr">
                      <a:solidFill>
                        <a:srgbClr val="7D899C"/>
                      </a:solidFill>
                      <a:prstDash val="solid"/>
                      <a:round/>
                      <a:headEnd type="none" w="med" len="med"/>
                      <a:tailEnd type="none" w="med" len="med"/>
                    </a:lnT>
                    <a:lnB w="9525" cap="flat" cmpd="sng" algn="ctr">
                      <a:solidFill>
                        <a:srgbClr val="7D899C"/>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457200" y="457200"/>
            <a:ext cx="11277295" cy="914400"/>
          </a:xfrm>
          <a:prstGeom prst="rect">
            <a:avLst/>
          </a:prstGeom>
          <a:noFill/>
          <a:ln/>
        </p:spPr>
        <p:txBody>
          <a:bodyPr wrap="square" rtlCol="0" anchor="t"/>
          <a:lstStyle/>
          <a:p>
            <a:pPr marL="0" indent="0">
              <a:buNone/>
            </a:pPr>
            <a:r>
              <a:rPr lang="en-US" sz="3200" b="1" dirty="0">
                <a:solidFill>
                  <a:srgbClr val="13294B"/>
                </a:solidFill>
                <a:latin typeface="Georgia" pitchFamily="34" charset="0"/>
                <a:ea typeface="Georgia" pitchFamily="34" charset="-122"/>
                <a:cs typeface="Georgia" pitchFamily="34" charset="-120"/>
              </a:rPr>
              <a:t>Boundaries Are Not Barriers</a:t>
            </a:r>
            <a:endParaRPr lang="en-US" sz="3200" dirty="0"/>
          </a:p>
        </p:txBody>
      </p:sp>
      <p:sp>
        <p:nvSpPr>
          <p:cNvPr id="3" name="Text 1"/>
          <p:cNvSpPr/>
          <p:nvPr/>
        </p:nvSpPr>
        <p:spPr>
          <a:xfrm>
            <a:off x="457200" y="1554480"/>
            <a:ext cx="11277295" cy="4663440"/>
          </a:xfrm>
          <a:prstGeom prst="rect">
            <a:avLst/>
          </a:prstGeom>
          <a:noFill/>
          <a:ln/>
        </p:spPr>
        <p:txBody>
          <a:bodyPr wrap="square" rtlCol="0" anchor="t"/>
          <a:lstStyle/>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Boundaries protect the helping relationship</a:t>
            </a:r>
          </a:p>
          <a:p>
            <a:pPr marL="342900" indent="-342900">
              <a:spcAft>
                <a:spcPts val="800"/>
              </a:spcAft>
              <a:buSzPct val="100000"/>
              <a:buChar char="•"/>
            </a:pP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They clarify roles and increase accountability</a:t>
            </a:r>
          </a:p>
          <a:p>
            <a:pPr marL="342900" indent="-342900">
              <a:spcAft>
                <a:spcPts val="800"/>
              </a:spcAft>
              <a:buSzPct val="100000"/>
              <a:buChar char="•"/>
            </a:pP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They prevent burnout and promote growth</a:t>
            </a:r>
          </a:p>
          <a:p>
            <a:pPr marL="342900" indent="-342900">
              <a:spcAft>
                <a:spcPts val="800"/>
              </a:spcAft>
              <a:buSzPct val="100000"/>
              <a:buChar char="•"/>
            </a:pP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Compassion and structure work together</a:t>
            </a:r>
            <a:endParaRPr lang="en-US" sz="1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457200" y="457200"/>
            <a:ext cx="11277295" cy="914400"/>
          </a:xfrm>
          <a:prstGeom prst="rect">
            <a:avLst/>
          </a:prstGeom>
          <a:noFill/>
          <a:ln/>
        </p:spPr>
        <p:txBody>
          <a:bodyPr wrap="square" rtlCol="0" anchor="t"/>
          <a:lstStyle/>
          <a:p>
            <a:pPr marL="0" indent="0">
              <a:buNone/>
            </a:pPr>
            <a:r>
              <a:rPr lang="en-US" sz="3200" b="1" dirty="0">
                <a:solidFill>
                  <a:srgbClr val="13294B"/>
                </a:solidFill>
                <a:latin typeface="Georgia" pitchFamily="34" charset="0"/>
                <a:ea typeface="Georgia" pitchFamily="34" charset="-122"/>
                <a:cs typeface="Georgia" pitchFamily="34" charset="-120"/>
              </a:rPr>
              <a:t>Measuring Success Differently</a:t>
            </a:r>
            <a:endParaRPr lang="en-US" sz="3200" dirty="0"/>
          </a:p>
        </p:txBody>
      </p:sp>
      <p:sp>
        <p:nvSpPr>
          <p:cNvPr id="3" name="Text 1"/>
          <p:cNvSpPr/>
          <p:nvPr/>
        </p:nvSpPr>
        <p:spPr>
          <a:xfrm>
            <a:off x="457200" y="2393899"/>
            <a:ext cx="3606698" cy="2098548"/>
          </a:xfrm>
          <a:prstGeom prst="rect">
            <a:avLst/>
          </a:prstGeom>
          <a:noFill/>
          <a:ln/>
        </p:spPr>
        <p:txBody>
          <a:bodyPr wrap="square" rtlCol="0" anchor="ctr"/>
          <a:lstStyle/>
          <a:p>
            <a:pPr marL="0" indent="0" algn="ctr">
              <a:buNone/>
            </a:pPr>
            <a:r>
              <a:rPr lang="en-US" sz="4400" b="1" dirty="0">
                <a:solidFill>
                  <a:srgbClr val="9B8DC9"/>
                </a:solidFill>
                <a:latin typeface="Georgia" pitchFamily="34" charset="0"/>
                <a:ea typeface="Georgia" pitchFamily="34" charset="-122"/>
                <a:cs typeface="Georgia" pitchFamily="34" charset="-120"/>
              </a:rPr>
              <a:t>Capacity</a:t>
            </a:r>
            <a:endParaRPr lang="en-US" sz="4400" dirty="0"/>
          </a:p>
        </p:txBody>
      </p:sp>
      <p:sp>
        <p:nvSpPr>
          <p:cNvPr id="4" name="Text 2"/>
          <p:cNvSpPr/>
          <p:nvPr/>
        </p:nvSpPr>
        <p:spPr>
          <a:xfrm>
            <a:off x="457200" y="4583887"/>
            <a:ext cx="3606698" cy="1399032"/>
          </a:xfrm>
          <a:prstGeom prst="rect">
            <a:avLst/>
          </a:prstGeom>
          <a:noFill/>
          <a:ln/>
        </p:spPr>
        <p:txBody>
          <a:bodyPr wrap="square" rtlCol="0" anchor="t"/>
          <a:lstStyle/>
          <a:p>
            <a:pPr marL="0" indent="0" algn="ctr">
              <a:buNone/>
            </a:pPr>
            <a:r>
              <a:rPr lang="en-US" sz="1600" dirty="0">
                <a:solidFill>
                  <a:srgbClr val="7D899C"/>
                </a:solidFill>
                <a:latin typeface="Calibri" pitchFamily="34" charset="0"/>
                <a:ea typeface="Calibri" pitchFamily="34" charset="-122"/>
                <a:cs typeface="Calibri" pitchFamily="34" charset="-120"/>
              </a:rPr>
              <a:t>built, not tasks completed</a:t>
            </a:r>
            <a:endParaRPr lang="en-US" sz="1600" dirty="0"/>
          </a:p>
        </p:txBody>
      </p:sp>
      <p:sp>
        <p:nvSpPr>
          <p:cNvPr id="5" name="Text 3"/>
          <p:cNvSpPr/>
          <p:nvPr/>
        </p:nvSpPr>
        <p:spPr>
          <a:xfrm>
            <a:off x="4292498" y="2393899"/>
            <a:ext cx="3606698" cy="2098548"/>
          </a:xfrm>
          <a:prstGeom prst="rect">
            <a:avLst/>
          </a:prstGeom>
          <a:noFill/>
          <a:ln/>
        </p:spPr>
        <p:txBody>
          <a:bodyPr wrap="square" rtlCol="0" anchor="ctr"/>
          <a:lstStyle/>
          <a:p>
            <a:pPr marL="0" indent="0" algn="ctr">
              <a:buNone/>
            </a:pPr>
            <a:r>
              <a:rPr lang="en-US" sz="4400" b="1" dirty="0">
                <a:solidFill>
                  <a:srgbClr val="9B8DC9"/>
                </a:solidFill>
                <a:latin typeface="Georgia" pitchFamily="34" charset="0"/>
                <a:ea typeface="Georgia" pitchFamily="34" charset="-122"/>
                <a:cs typeface="Georgia" pitchFamily="34" charset="-120"/>
              </a:rPr>
              <a:t>Confidence</a:t>
            </a:r>
            <a:endParaRPr lang="en-US" sz="4400" dirty="0"/>
          </a:p>
        </p:txBody>
      </p:sp>
      <p:sp>
        <p:nvSpPr>
          <p:cNvPr id="6" name="Text 4"/>
          <p:cNvSpPr/>
          <p:nvPr/>
        </p:nvSpPr>
        <p:spPr>
          <a:xfrm>
            <a:off x="4292498" y="4583887"/>
            <a:ext cx="3606698" cy="1399032"/>
          </a:xfrm>
          <a:prstGeom prst="rect">
            <a:avLst/>
          </a:prstGeom>
          <a:noFill/>
          <a:ln/>
        </p:spPr>
        <p:txBody>
          <a:bodyPr wrap="square" rtlCol="0" anchor="t"/>
          <a:lstStyle/>
          <a:p>
            <a:pPr marL="0" indent="0" algn="ctr">
              <a:buNone/>
            </a:pPr>
            <a:r>
              <a:rPr lang="en-US" sz="1600" dirty="0">
                <a:solidFill>
                  <a:srgbClr val="7D899C"/>
                </a:solidFill>
                <a:latin typeface="Calibri" pitchFamily="34" charset="0"/>
                <a:ea typeface="Calibri" pitchFamily="34" charset="-122"/>
                <a:cs typeface="Calibri" pitchFamily="34" charset="-120"/>
              </a:rPr>
              <a:t>and self-sufficiency gained</a:t>
            </a:r>
            <a:endParaRPr lang="en-US" sz="1600" dirty="0"/>
          </a:p>
        </p:txBody>
      </p:sp>
      <p:sp>
        <p:nvSpPr>
          <p:cNvPr id="7" name="Text 5"/>
          <p:cNvSpPr/>
          <p:nvPr/>
        </p:nvSpPr>
        <p:spPr>
          <a:xfrm>
            <a:off x="8127797" y="2393899"/>
            <a:ext cx="3606698" cy="2098548"/>
          </a:xfrm>
          <a:prstGeom prst="rect">
            <a:avLst/>
          </a:prstGeom>
          <a:noFill/>
          <a:ln/>
        </p:spPr>
        <p:txBody>
          <a:bodyPr wrap="square" rtlCol="0" anchor="ctr"/>
          <a:lstStyle/>
          <a:p>
            <a:pPr marL="0" indent="0" algn="ctr">
              <a:buNone/>
            </a:pPr>
            <a:r>
              <a:rPr lang="en-US" sz="4400" b="1" dirty="0">
                <a:solidFill>
                  <a:srgbClr val="9B8DC9"/>
                </a:solidFill>
                <a:latin typeface="Georgia" pitchFamily="34" charset="0"/>
                <a:ea typeface="Georgia" pitchFamily="34" charset="-122"/>
                <a:cs typeface="Georgia" pitchFamily="34" charset="-120"/>
              </a:rPr>
              <a:t>Sustainable</a:t>
            </a:r>
            <a:endParaRPr lang="en-US" sz="4400" dirty="0"/>
          </a:p>
        </p:txBody>
      </p:sp>
      <p:sp>
        <p:nvSpPr>
          <p:cNvPr id="8" name="Text 6"/>
          <p:cNvSpPr/>
          <p:nvPr/>
        </p:nvSpPr>
        <p:spPr>
          <a:xfrm>
            <a:off x="8127797" y="4583887"/>
            <a:ext cx="3606698" cy="1399032"/>
          </a:xfrm>
          <a:prstGeom prst="rect">
            <a:avLst/>
          </a:prstGeom>
          <a:noFill/>
          <a:ln/>
        </p:spPr>
        <p:txBody>
          <a:bodyPr wrap="square" rtlCol="0" anchor="t"/>
          <a:lstStyle/>
          <a:p>
            <a:pPr marL="0" indent="0" algn="ctr">
              <a:buNone/>
            </a:pPr>
            <a:r>
              <a:rPr lang="en-US" sz="1600" dirty="0">
                <a:solidFill>
                  <a:srgbClr val="7D899C"/>
                </a:solidFill>
                <a:latin typeface="Calibri" pitchFamily="34" charset="0"/>
                <a:ea typeface="Calibri" pitchFamily="34" charset="-122"/>
                <a:cs typeface="Calibri" pitchFamily="34" charset="-120"/>
              </a:rPr>
              <a:t>outcomes that outlast us</a:t>
            </a:r>
            <a:endParaRPr lang="en-US"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457200" y="457200"/>
            <a:ext cx="11277295" cy="914400"/>
          </a:xfrm>
          <a:prstGeom prst="rect">
            <a:avLst/>
          </a:prstGeom>
          <a:noFill/>
          <a:ln/>
        </p:spPr>
        <p:txBody>
          <a:bodyPr wrap="square" rtlCol="0" anchor="t"/>
          <a:lstStyle/>
          <a:p>
            <a:pPr marL="0" indent="0">
              <a:buNone/>
            </a:pPr>
            <a:r>
              <a:rPr lang="en-US" sz="3200" b="1" dirty="0">
                <a:solidFill>
                  <a:srgbClr val="13294B"/>
                </a:solidFill>
                <a:latin typeface="Georgia" pitchFamily="34" charset="0"/>
                <a:ea typeface="Georgia" pitchFamily="34" charset="-122"/>
                <a:cs typeface="Georgia" pitchFamily="34" charset="-120"/>
              </a:rPr>
              <a:t>Where Am I Most Likely to Enable?</a:t>
            </a:r>
            <a:endParaRPr lang="en-US" sz="3200" dirty="0"/>
          </a:p>
        </p:txBody>
      </p:sp>
      <p:sp>
        <p:nvSpPr>
          <p:cNvPr id="3" name="Text 1"/>
          <p:cNvSpPr/>
          <p:nvPr/>
        </p:nvSpPr>
        <p:spPr>
          <a:xfrm>
            <a:off x="457200" y="1554480"/>
            <a:ext cx="11277295" cy="4663440"/>
          </a:xfrm>
          <a:prstGeom prst="rect">
            <a:avLst/>
          </a:prstGeom>
          <a:noFill/>
          <a:ln/>
        </p:spPr>
        <p:txBody>
          <a:bodyPr wrap="square" rtlCol="0" anchor="t"/>
          <a:lstStyle/>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Housing</a:t>
            </a: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Transportation</a:t>
            </a: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Employment</a:t>
            </a: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Parenting</a:t>
            </a: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Crisis intervention</a:t>
            </a:r>
            <a:endParaRPr lang="en-US" sz="1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457200" y="457200"/>
            <a:ext cx="11277295" cy="914400"/>
          </a:xfrm>
          <a:prstGeom prst="rect">
            <a:avLst/>
          </a:prstGeom>
          <a:noFill/>
          <a:ln/>
        </p:spPr>
        <p:txBody>
          <a:bodyPr wrap="square" rtlCol="0" anchor="t"/>
          <a:lstStyle/>
          <a:p>
            <a:pPr marL="0" indent="0">
              <a:buNone/>
            </a:pPr>
            <a:r>
              <a:rPr lang="en-US" sz="3200" b="1" dirty="0">
                <a:solidFill>
                  <a:srgbClr val="13294B"/>
                </a:solidFill>
                <a:latin typeface="Georgia" pitchFamily="34" charset="0"/>
                <a:ea typeface="Georgia" pitchFamily="34" charset="-122"/>
                <a:cs typeface="Georgia" pitchFamily="34" charset="-120"/>
              </a:rPr>
              <a:t>Key Takeaways</a:t>
            </a:r>
            <a:endParaRPr lang="en-US" sz="3200" dirty="0"/>
          </a:p>
        </p:txBody>
      </p:sp>
      <p:sp>
        <p:nvSpPr>
          <p:cNvPr id="3" name="Text 1"/>
          <p:cNvSpPr/>
          <p:nvPr/>
        </p:nvSpPr>
        <p:spPr>
          <a:xfrm>
            <a:off x="457200" y="1554480"/>
            <a:ext cx="11277295" cy="4663440"/>
          </a:xfrm>
          <a:prstGeom prst="rect">
            <a:avLst/>
          </a:prstGeom>
          <a:noFill/>
          <a:ln/>
        </p:spPr>
        <p:txBody>
          <a:bodyPr wrap="square" rtlCol="0" anchor="t"/>
          <a:lstStyle/>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Compassion without boundaries can become enablement</a:t>
            </a:r>
          </a:p>
          <a:p>
            <a:pPr marL="342900" indent="-342900">
              <a:spcAft>
                <a:spcPts val="800"/>
              </a:spcAft>
              <a:buSzPct val="100000"/>
              <a:buChar char="•"/>
            </a:pP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Empowerment feels slower but creates lasting change</a:t>
            </a:r>
          </a:p>
          <a:p>
            <a:pPr marL="342900" indent="-342900">
              <a:spcAft>
                <a:spcPts val="800"/>
              </a:spcAft>
              <a:buSzPct val="100000"/>
              <a:buChar char="•"/>
            </a:pP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Accountability is not punishment</a:t>
            </a:r>
          </a:p>
          <a:p>
            <a:pPr marL="342900" indent="-342900">
              <a:spcAft>
                <a:spcPts val="800"/>
              </a:spcAft>
              <a:buSzPct val="100000"/>
              <a:buChar char="•"/>
            </a:pP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The goal is confidence and ownership, not dependency on us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457200" y="457200"/>
            <a:ext cx="11277295" cy="914400"/>
          </a:xfrm>
          <a:prstGeom prst="rect">
            <a:avLst/>
          </a:prstGeom>
          <a:noFill/>
          <a:ln/>
        </p:spPr>
        <p:txBody>
          <a:bodyPr wrap="square" rtlCol="0" anchor="t"/>
          <a:lstStyle/>
          <a:p>
            <a:pPr marL="0" indent="0">
              <a:buNone/>
            </a:pPr>
            <a:r>
              <a:rPr lang="en-US" sz="3200" b="1" dirty="0">
                <a:solidFill>
                  <a:srgbClr val="13294B"/>
                </a:solidFill>
                <a:latin typeface="Georgia" pitchFamily="34" charset="0"/>
                <a:ea typeface="Georgia" pitchFamily="34" charset="-122"/>
                <a:cs typeface="Georgia" pitchFamily="34" charset="-120"/>
              </a:rPr>
              <a:t>My Story — Why This Matters to Me</a:t>
            </a:r>
            <a:endParaRPr lang="en-US" sz="3200" dirty="0"/>
          </a:p>
        </p:txBody>
      </p:sp>
      <p:sp>
        <p:nvSpPr>
          <p:cNvPr id="3" name="Text 1"/>
          <p:cNvSpPr/>
          <p:nvPr/>
        </p:nvSpPr>
        <p:spPr>
          <a:xfrm>
            <a:off x="457200" y="1554480"/>
            <a:ext cx="11277295" cy="4663440"/>
          </a:xfrm>
          <a:prstGeom prst="rect">
            <a:avLst/>
          </a:prstGeom>
          <a:noFill/>
          <a:ln/>
        </p:spPr>
        <p:txBody>
          <a:bodyPr wrap="square" rtlCol="0" anchor="t"/>
          <a:lstStyle/>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Where I was when things were at their worst</a:t>
            </a: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What kind of help didn't work</a:t>
            </a: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The turning point that changed my path</a:t>
            </a: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The people who empowered, not enabled, me</a:t>
            </a: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Where my life is today</a:t>
            </a:r>
            <a:endParaRPr 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13294B"/>
        </a:solidFill>
        <a:effectLst/>
      </p:bgPr>
    </p:bg>
    <p:spTree>
      <p:nvGrpSpPr>
        <p:cNvPr id="1" name=""/>
        <p:cNvGrpSpPr/>
        <p:nvPr/>
      </p:nvGrpSpPr>
      <p:grpSpPr>
        <a:xfrm>
          <a:off x="0" y="0"/>
          <a:ext cx="0" cy="0"/>
          <a:chOff x="0" y="0"/>
          <a:chExt cx="0" cy="0"/>
        </a:xfrm>
      </p:grpSpPr>
      <p:sp>
        <p:nvSpPr>
          <p:cNvPr id="2" name="Text 0"/>
          <p:cNvSpPr/>
          <p:nvPr/>
        </p:nvSpPr>
        <p:spPr>
          <a:xfrm>
            <a:off x="457200" y="2377440"/>
            <a:ext cx="11277295" cy="1280160"/>
          </a:xfrm>
          <a:prstGeom prst="rect">
            <a:avLst/>
          </a:prstGeom>
          <a:noFill/>
          <a:ln/>
        </p:spPr>
        <p:txBody>
          <a:bodyPr wrap="square" rtlCol="0" anchor="t"/>
          <a:lstStyle/>
          <a:p>
            <a:pPr marL="0" indent="0">
              <a:buNone/>
            </a:pPr>
            <a:r>
              <a:rPr lang="en-US" sz="4000" b="1" dirty="0">
                <a:solidFill>
                  <a:srgbClr val="FFFFFF"/>
                </a:solidFill>
                <a:latin typeface="Georgia" pitchFamily="34" charset="0"/>
                <a:ea typeface="Georgia" pitchFamily="34" charset="-122"/>
                <a:cs typeface="Georgia" pitchFamily="34" charset="-120"/>
              </a:rPr>
              <a:t>Survive Today, or Thrive Tomorrow?</a:t>
            </a:r>
            <a:endParaRPr lang="en-US" sz="4000" dirty="0"/>
          </a:p>
        </p:txBody>
      </p:sp>
      <p:sp>
        <p:nvSpPr>
          <p:cNvPr id="3" name="Text 1"/>
          <p:cNvSpPr/>
          <p:nvPr/>
        </p:nvSpPr>
        <p:spPr>
          <a:xfrm>
            <a:off x="457200" y="3749040"/>
            <a:ext cx="11277295" cy="731520"/>
          </a:xfrm>
          <a:prstGeom prst="rect">
            <a:avLst/>
          </a:prstGeom>
          <a:noFill/>
          <a:ln/>
        </p:spPr>
        <p:txBody>
          <a:bodyPr wrap="square" rtlCol="0" anchor="ctr"/>
          <a:lstStyle/>
          <a:p>
            <a:pPr marL="0" indent="0">
              <a:buNone/>
            </a:pPr>
            <a:r>
              <a:rPr lang="en-US" sz="2000" dirty="0">
                <a:solidFill>
                  <a:srgbClr val="7D899C"/>
                </a:solidFill>
                <a:latin typeface="Calibri" pitchFamily="34" charset="0"/>
                <a:ea typeface="Calibri" pitchFamily="34" charset="-122"/>
                <a:cs typeface="Calibri" pitchFamily="34" charset="-120"/>
              </a:rPr>
              <a:t>The Difference That Changes Outcomes</a:t>
            </a:r>
            <a:endParaRPr lang="en-US" sz="2000" dirty="0"/>
          </a:p>
        </p:txBody>
      </p:sp>
      <p:sp>
        <p:nvSpPr>
          <p:cNvPr id="4" name="Text 2"/>
          <p:cNvSpPr/>
          <p:nvPr/>
        </p:nvSpPr>
        <p:spPr>
          <a:xfrm>
            <a:off x="457200" y="4572000"/>
            <a:ext cx="11277295" cy="548640"/>
          </a:xfrm>
          <a:prstGeom prst="rect">
            <a:avLst/>
          </a:prstGeom>
          <a:noFill/>
          <a:ln/>
        </p:spPr>
        <p:txBody>
          <a:bodyPr wrap="square" rtlCol="0" anchor="ctr"/>
          <a:lstStyle/>
          <a:p>
            <a:pPr marL="0" indent="0">
              <a:buNone/>
            </a:pPr>
            <a:r>
              <a:rPr lang="en-US" sz="1600" b="1" dirty="0">
                <a:solidFill>
                  <a:srgbClr val="9B8DC9"/>
                </a:solidFill>
                <a:latin typeface="Calibri" pitchFamily="34" charset="0"/>
                <a:ea typeface="Calibri" pitchFamily="34" charset="-122"/>
                <a:cs typeface="Calibri" pitchFamily="34" charset="-120"/>
              </a:rPr>
              <a:t>Questions &amp; Discussion</a:t>
            </a: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1584930" y="1645920"/>
            <a:ext cx="9021836" cy="2926080"/>
          </a:xfrm>
          <a:prstGeom prst="rect">
            <a:avLst/>
          </a:prstGeom>
          <a:noFill/>
          <a:ln/>
        </p:spPr>
        <p:txBody>
          <a:bodyPr wrap="square" rtlCol="0" anchor="ctr"/>
          <a:lstStyle/>
          <a:p>
            <a:pPr marL="0" indent="0" algn="ctr">
              <a:buNone/>
            </a:pPr>
            <a:r>
              <a:rPr lang="en-US" sz="2800" i="1" dirty="0">
                <a:solidFill>
                  <a:srgbClr val="13294B"/>
                </a:solidFill>
                <a:latin typeface="Georgia" pitchFamily="34" charset="0"/>
                <a:ea typeface="Georgia" pitchFamily="34" charset="-122"/>
                <a:cs typeface="Georgia" pitchFamily="34" charset="-120"/>
              </a:rPr>
              <a:t>“Are my actions helping people move forward, or helping them stay stuck?”</a:t>
            </a:r>
            <a:endParaRPr lang="en-US" sz="2800" dirty="0"/>
          </a:p>
        </p:txBody>
      </p:sp>
      <p:sp>
        <p:nvSpPr>
          <p:cNvPr id="3" name="Text 1"/>
          <p:cNvSpPr/>
          <p:nvPr/>
        </p:nvSpPr>
        <p:spPr>
          <a:xfrm>
            <a:off x="1584930" y="4800600"/>
            <a:ext cx="9021836" cy="548640"/>
          </a:xfrm>
          <a:prstGeom prst="rect">
            <a:avLst/>
          </a:prstGeom>
          <a:noFill/>
          <a:ln/>
        </p:spPr>
        <p:txBody>
          <a:bodyPr wrap="square" rtlCol="0" anchor="ctr"/>
          <a:lstStyle/>
          <a:p>
            <a:pPr marL="0" indent="0" algn="ctr">
              <a:buNone/>
            </a:pPr>
            <a:r>
              <a:rPr lang="en-US" sz="1600" dirty="0">
                <a:solidFill>
                  <a:srgbClr val="7D899C"/>
                </a:solidFill>
                <a:latin typeface="Calibri" pitchFamily="34" charset="0"/>
                <a:ea typeface="Calibri" pitchFamily="34" charset="-122"/>
                <a:cs typeface="Calibri" pitchFamily="34" charset="-120"/>
              </a:rPr>
              <a:t>— The question at the center of today's session</a:t>
            </a: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57200" y="457200"/>
            <a:ext cx="11277295" cy="914400"/>
          </a:xfrm>
          <a:prstGeom prst="rect">
            <a:avLst/>
          </a:prstGeom>
          <a:noFill/>
          <a:ln/>
        </p:spPr>
        <p:txBody>
          <a:bodyPr wrap="square" rtlCol="0" anchor="t"/>
          <a:lstStyle/>
          <a:p>
            <a:pPr marL="0" indent="0">
              <a:buNone/>
            </a:pPr>
            <a:r>
              <a:rPr lang="en-US" sz="3200" b="1" dirty="0">
                <a:solidFill>
                  <a:srgbClr val="13294B"/>
                </a:solidFill>
                <a:latin typeface="Georgia" pitchFamily="34" charset="0"/>
                <a:ea typeface="Georgia" pitchFamily="34" charset="-122"/>
                <a:cs typeface="Georgia" pitchFamily="34" charset="-120"/>
              </a:rPr>
              <a:t>By the End of This Session</a:t>
            </a:r>
            <a:endParaRPr lang="en-US" sz="3200" dirty="0"/>
          </a:p>
        </p:txBody>
      </p:sp>
      <p:sp>
        <p:nvSpPr>
          <p:cNvPr id="3" name="Text 1"/>
          <p:cNvSpPr/>
          <p:nvPr/>
        </p:nvSpPr>
        <p:spPr>
          <a:xfrm>
            <a:off x="457200" y="1554480"/>
            <a:ext cx="11277295" cy="4663440"/>
          </a:xfrm>
          <a:prstGeom prst="rect">
            <a:avLst/>
          </a:prstGeom>
          <a:noFill/>
          <a:ln/>
        </p:spPr>
        <p:txBody>
          <a:bodyPr wrap="square" rtlCol="0" anchor="t"/>
          <a:lstStyle/>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Identify the difference between enablement and empowerment</a:t>
            </a:r>
          </a:p>
          <a:p>
            <a:pPr marL="342900" indent="-342900">
              <a:spcAft>
                <a:spcPts val="800"/>
              </a:spcAft>
              <a:buSzPct val="100000"/>
              <a:buChar char="•"/>
            </a:pP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Recognize common enabling behaviors in helping work</a:t>
            </a:r>
          </a:p>
          <a:p>
            <a:pPr marL="342900" indent="-342900">
              <a:spcAft>
                <a:spcPts val="800"/>
              </a:spcAft>
              <a:buSzPct val="100000"/>
              <a:buChar char="•"/>
            </a:pP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Apply empowerment-focused strategies with families in crisis</a:t>
            </a:r>
          </a:p>
          <a:p>
            <a:pPr marL="342900" indent="-342900">
              <a:spcAft>
                <a:spcPts val="800"/>
              </a:spcAft>
              <a:buSzPct val="100000"/>
              <a:buChar char="•"/>
            </a:pP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Set healthy boundaries without losing compassion</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57200" y="457200"/>
            <a:ext cx="11277295" cy="914400"/>
          </a:xfrm>
          <a:prstGeom prst="rect">
            <a:avLst/>
          </a:prstGeom>
          <a:noFill/>
          <a:ln/>
        </p:spPr>
        <p:txBody>
          <a:bodyPr wrap="square" rtlCol="0" anchor="t"/>
          <a:lstStyle/>
          <a:p>
            <a:pPr marL="0" indent="0">
              <a:buNone/>
            </a:pPr>
            <a:r>
              <a:rPr lang="en-US" sz="3200" b="1" dirty="0">
                <a:solidFill>
                  <a:srgbClr val="13294B"/>
                </a:solidFill>
                <a:latin typeface="Georgia" pitchFamily="34" charset="0"/>
                <a:ea typeface="Georgia" pitchFamily="34" charset="-122"/>
                <a:cs typeface="Georgia" pitchFamily="34" charset="-120"/>
              </a:rPr>
              <a:t>Opening Activity: Which One Is It?</a:t>
            </a:r>
            <a:endParaRPr lang="en-US" sz="3200" dirty="0"/>
          </a:p>
        </p:txBody>
      </p:sp>
      <p:sp>
        <p:nvSpPr>
          <p:cNvPr id="3" name="Text 1"/>
          <p:cNvSpPr/>
          <p:nvPr/>
        </p:nvSpPr>
        <p:spPr>
          <a:xfrm>
            <a:off x="457200" y="1554480"/>
            <a:ext cx="5524348" cy="457200"/>
          </a:xfrm>
          <a:prstGeom prst="rect">
            <a:avLst/>
          </a:prstGeom>
          <a:noFill/>
          <a:ln/>
        </p:spPr>
        <p:txBody>
          <a:bodyPr wrap="square" rtlCol="0" anchor="ctr"/>
          <a:lstStyle/>
          <a:p>
            <a:pPr marL="0" indent="0">
              <a:buNone/>
            </a:pPr>
            <a:r>
              <a:rPr lang="en-US" sz="1800" b="1" dirty="0">
                <a:solidFill>
                  <a:srgbClr val="13294B"/>
                </a:solidFill>
                <a:latin typeface="Georgia" pitchFamily="34" charset="0"/>
                <a:ea typeface="Georgia" pitchFamily="34" charset="-122"/>
                <a:cs typeface="Georgia" pitchFamily="34" charset="-120"/>
              </a:rPr>
              <a:t>The Situation</a:t>
            </a:r>
            <a:endParaRPr lang="en-US" sz="1800" dirty="0"/>
          </a:p>
        </p:txBody>
      </p:sp>
      <p:sp>
        <p:nvSpPr>
          <p:cNvPr id="4" name="Text 2"/>
          <p:cNvSpPr/>
          <p:nvPr/>
        </p:nvSpPr>
        <p:spPr>
          <a:xfrm>
            <a:off x="457200" y="2240280"/>
            <a:ext cx="5524348" cy="3977640"/>
          </a:xfrm>
          <a:prstGeom prst="rect">
            <a:avLst/>
          </a:prstGeom>
          <a:noFill/>
          <a:ln/>
        </p:spPr>
        <p:txBody>
          <a:bodyPr wrap="square" rtlCol="0" anchor="t"/>
          <a:lstStyle/>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A parent forgot to fill out and submit required paperwork for the third time</a:t>
            </a:r>
          </a:p>
          <a:p>
            <a:pPr marL="342900" indent="-342900">
              <a:spcAft>
                <a:spcPts val="800"/>
              </a:spcAft>
              <a:buSzPct val="100000"/>
              <a:buChar char="•"/>
            </a:pPr>
            <a:endParaRPr lang="en-US" dirty="0">
              <a:solidFill>
                <a:srgbClr val="42546F"/>
              </a:solidFill>
              <a:latin typeface="Calibri" pitchFamily="34" charset="0"/>
              <a:ea typeface="Calibri" pitchFamily="34" charset="-122"/>
              <a:cs typeface="Calibri" pitchFamily="34" charset="-120"/>
            </a:endParaRPr>
          </a:p>
          <a:p>
            <a:pPr marL="342900" indent="-342900">
              <a:spcAft>
                <a:spcPts val="800"/>
              </a:spcAft>
              <a:buSzPct val="100000"/>
              <a:buChar char="•"/>
            </a:pPr>
            <a:endParaRPr lang="en-US" sz="1800" dirty="0">
              <a:solidFill>
                <a:srgbClr val="42546F"/>
              </a:solidFill>
              <a:latin typeface="Calibri" pitchFamily="34" charset="0"/>
              <a:ea typeface="Calibri" pitchFamily="34" charset="-122"/>
              <a:cs typeface="Calibri" pitchFamily="34" charset="-120"/>
            </a:endParaRPr>
          </a:p>
          <a:p>
            <a:pPr marL="342900" indent="-342900">
              <a:spcAft>
                <a:spcPts val="800"/>
              </a:spcAft>
              <a:buSzPct val="100000"/>
              <a:buChar char="•"/>
            </a:pPr>
            <a:r>
              <a:rPr lang="en-US" dirty="0">
                <a:solidFill>
                  <a:srgbClr val="42546F"/>
                </a:solidFill>
                <a:latin typeface="Calibri" pitchFamily="34" charset="0"/>
                <a:ea typeface="Calibri" pitchFamily="34" charset="-122"/>
                <a:cs typeface="Calibri" pitchFamily="34" charset="-120"/>
              </a:rPr>
              <a:t>A parent has a job interview tomorrow but tells you the don’t have transportation. They have missed two previous interviews because of transportation issues. They ask if you can drive them to the interview just this once. </a:t>
            </a:r>
            <a:endParaRPr lang="en-US" sz="1800" dirty="0">
              <a:solidFill>
                <a:srgbClr val="42546F"/>
              </a:solidFill>
              <a:latin typeface="Calibri" pitchFamily="34" charset="0"/>
              <a:ea typeface="Calibri" pitchFamily="34" charset="-122"/>
              <a:cs typeface="Calibri" pitchFamily="34" charset="-120"/>
            </a:endParaRPr>
          </a:p>
          <a:p>
            <a:pPr marL="342900" indent="-342900">
              <a:spcAft>
                <a:spcPts val="800"/>
              </a:spcAft>
              <a:buSzPct val="100000"/>
              <a:buChar char="•"/>
            </a:pPr>
            <a:endParaRPr lang="en-US" dirty="0">
              <a:solidFill>
                <a:srgbClr val="42546F"/>
              </a:solidFill>
              <a:latin typeface="Calibri" pitchFamily="34" charset="0"/>
              <a:ea typeface="Calibri" pitchFamily="34" charset="-122"/>
              <a:cs typeface="Calibri" pitchFamily="34" charset="-120"/>
            </a:endParaRPr>
          </a:p>
          <a:p>
            <a:pPr marL="342900" indent="-342900">
              <a:spcAft>
                <a:spcPts val="800"/>
              </a:spcAft>
              <a:buSzPct val="100000"/>
              <a:buChar char="•"/>
            </a:pPr>
            <a:endParaRPr lang="en-US" sz="1800" dirty="0">
              <a:solidFill>
                <a:srgbClr val="42546F"/>
              </a:solidFill>
              <a:latin typeface="Calibri" pitchFamily="34" charset="0"/>
              <a:ea typeface="Calibri" pitchFamily="34" charset="-122"/>
              <a:cs typeface="Calibri" pitchFamily="34" charset="-120"/>
            </a:endParaRPr>
          </a:p>
          <a:p>
            <a:pPr marL="342900" indent="-342900">
              <a:spcAft>
                <a:spcPts val="800"/>
              </a:spcAft>
              <a:buSzPct val="100000"/>
              <a:buChar char="•"/>
            </a:pPr>
            <a:endParaRPr lang="en-US" dirty="0">
              <a:solidFill>
                <a:srgbClr val="42546F"/>
              </a:solidFill>
              <a:latin typeface="Calibri" pitchFamily="34" charset="0"/>
              <a:ea typeface="Calibri" pitchFamily="34" charset="-122"/>
              <a:cs typeface="Calibri" pitchFamily="34" charset="-120"/>
            </a:endParaRPr>
          </a:p>
          <a:p>
            <a:pPr marL="342900" indent="-342900">
              <a:spcAft>
                <a:spcPts val="800"/>
              </a:spcAft>
              <a:buSzPct val="100000"/>
              <a:buChar char="•"/>
            </a:pPr>
            <a:endParaRPr lang="en-US" sz="1800" dirty="0"/>
          </a:p>
        </p:txBody>
      </p:sp>
      <p:sp>
        <p:nvSpPr>
          <p:cNvPr id="5" name="Text 3"/>
          <p:cNvSpPr/>
          <p:nvPr/>
        </p:nvSpPr>
        <p:spPr>
          <a:xfrm>
            <a:off x="6210148" y="1554480"/>
            <a:ext cx="5524348" cy="457200"/>
          </a:xfrm>
          <a:prstGeom prst="rect">
            <a:avLst/>
          </a:prstGeom>
          <a:noFill/>
          <a:ln/>
        </p:spPr>
        <p:txBody>
          <a:bodyPr wrap="square" rtlCol="0" anchor="ctr"/>
          <a:lstStyle/>
          <a:p>
            <a:pPr marL="0" indent="0">
              <a:buNone/>
            </a:pPr>
            <a:r>
              <a:rPr lang="en-US" sz="1800" b="1" dirty="0">
                <a:solidFill>
                  <a:srgbClr val="13294B"/>
                </a:solidFill>
                <a:latin typeface="Georgia" pitchFamily="34" charset="0"/>
                <a:ea typeface="Georgia" pitchFamily="34" charset="-122"/>
                <a:cs typeface="Georgia" pitchFamily="34" charset="-120"/>
              </a:rPr>
              <a:t>Two Options</a:t>
            </a:r>
            <a:endParaRPr lang="en-US" sz="1800" dirty="0"/>
          </a:p>
        </p:txBody>
      </p:sp>
      <p:sp>
        <p:nvSpPr>
          <p:cNvPr id="6" name="Text 4"/>
          <p:cNvSpPr/>
          <p:nvPr/>
        </p:nvSpPr>
        <p:spPr>
          <a:xfrm>
            <a:off x="6210148" y="2240280"/>
            <a:ext cx="5524348" cy="3977640"/>
          </a:xfrm>
          <a:prstGeom prst="rect">
            <a:avLst/>
          </a:prstGeom>
          <a:noFill/>
          <a:ln/>
        </p:spPr>
        <p:txBody>
          <a:bodyPr wrap="square" rtlCol="0" anchor="t"/>
          <a:lstStyle/>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A. Complete it for them</a:t>
            </a: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B. Walk them through completing it</a:t>
            </a:r>
          </a:p>
          <a:p>
            <a:pPr marL="342900" indent="-342900">
              <a:spcAft>
                <a:spcPts val="800"/>
              </a:spcAft>
              <a:buSzPct val="100000"/>
              <a:buChar char="•"/>
            </a:pPr>
            <a:endParaRPr lang="en-US" dirty="0">
              <a:solidFill>
                <a:srgbClr val="42546F"/>
              </a:solidFill>
              <a:latin typeface="Calibri" pitchFamily="34" charset="0"/>
              <a:ea typeface="Calibri" pitchFamily="34" charset="-122"/>
              <a:cs typeface="Calibri" pitchFamily="34" charset="-120"/>
            </a:endParaRPr>
          </a:p>
          <a:p>
            <a:pPr marL="342900" indent="-342900">
              <a:spcAft>
                <a:spcPts val="800"/>
              </a:spcAft>
              <a:buSzPct val="100000"/>
              <a:buChar char="•"/>
            </a:pPr>
            <a:endParaRPr lang="en-US" sz="1800" dirty="0">
              <a:solidFill>
                <a:srgbClr val="42546F"/>
              </a:solidFill>
              <a:latin typeface="Calibri" pitchFamily="34" charset="0"/>
              <a:ea typeface="Calibri" pitchFamily="34" charset="-122"/>
              <a:cs typeface="Calibri" pitchFamily="34" charset="-120"/>
            </a:endParaRPr>
          </a:p>
          <a:p>
            <a:pPr marL="342900" indent="-342900">
              <a:spcAft>
                <a:spcPts val="800"/>
              </a:spcAft>
              <a:buSzPct val="100000"/>
              <a:buChar char="•"/>
            </a:pPr>
            <a:r>
              <a:rPr lang="en-US" dirty="0">
                <a:solidFill>
                  <a:srgbClr val="42546F"/>
                </a:solidFill>
                <a:latin typeface="Calibri" pitchFamily="34" charset="0"/>
                <a:ea typeface="Calibri" pitchFamily="34" charset="-122"/>
                <a:cs typeface="Calibri" pitchFamily="34" charset="-120"/>
              </a:rPr>
              <a:t>A. Pick them up and take them so you can make sure they get to the interview</a:t>
            </a:r>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B. Help them go over all of their options. </a:t>
            </a:r>
            <a:r>
              <a:rPr lang="en-US" dirty="0">
                <a:solidFill>
                  <a:srgbClr val="42546F"/>
                </a:solidFill>
                <a:latin typeface="Calibri" pitchFamily="34" charset="0"/>
                <a:ea typeface="Calibri" pitchFamily="34" charset="-122"/>
                <a:cs typeface="Calibri" pitchFamily="34" charset="-120"/>
              </a:rPr>
              <a:t>Do you have a friend that could take you? Is public transportation available? </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57200" y="457200"/>
            <a:ext cx="11277295" cy="914400"/>
          </a:xfrm>
          <a:prstGeom prst="rect">
            <a:avLst/>
          </a:prstGeom>
          <a:noFill/>
          <a:ln/>
        </p:spPr>
        <p:txBody>
          <a:bodyPr wrap="square" rtlCol="0" anchor="t"/>
          <a:lstStyle/>
          <a:p>
            <a:pPr marL="0" indent="0">
              <a:buNone/>
            </a:pPr>
            <a:r>
              <a:rPr lang="en-US" sz="3200" b="1" dirty="0">
                <a:solidFill>
                  <a:srgbClr val="13294B"/>
                </a:solidFill>
                <a:latin typeface="Georgia" pitchFamily="34" charset="0"/>
                <a:ea typeface="Georgia" pitchFamily="34" charset="-122"/>
                <a:cs typeface="Georgia" pitchFamily="34" charset="-120"/>
              </a:rPr>
              <a:t>Good Intentions Aren't Always Good Outcomes</a:t>
            </a:r>
            <a:endParaRPr lang="en-US" sz="3200" dirty="0"/>
          </a:p>
        </p:txBody>
      </p:sp>
      <p:sp>
        <p:nvSpPr>
          <p:cNvPr id="3" name="Text 1"/>
          <p:cNvSpPr/>
          <p:nvPr/>
        </p:nvSpPr>
        <p:spPr>
          <a:xfrm>
            <a:off x="457200" y="1554480"/>
            <a:ext cx="11277295" cy="4663440"/>
          </a:xfrm>
          <a:prstGeom prst="rect">
            <a:avLst/>
          </a:prstGeom>
          <a:noFill/>
          <a:ln/>
        </p:spPr>
        <p:txBody>
          <a:bodyPr wrap="square" rtlCol="0" anchor="t"/>
          <a:lstStyle/>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We entered this work because we care</a:t>
            </a:r>
          </a:p>
          <a:p>
            <a:pPr marL="342900" indent="-342900">
              <a:spcAft>
                <a:spcPts val="800"/>
              </a:spcAft>
              <a:buSzPct val="100000"/>
              <a:buChar char="•"/>
            </a:pP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Families often face real, structural barriers</a:t>
            </a:r>
          </a:p>
          <a:p>
            <a:pPr marL="342900" indent="-342900">
              <a:spcAft>
                <a:spcPts val="800"/>
              </a:spcAft>
              <a:buSzPct val="100000"/>
              <a:buChar char="•"/>
            </a:pP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Crisis can trigger our own desire to rescue</a:t>
            </a:r>
          </a:p>
          <a:p>
            <a:pPr marL="342900" indent="-342900">
              <a:spcAft>
                <a:spcPts val="800"/>
              </a:spcAft>
              <a:buSzPct val="100000"/>
              <a:buChar char="•"/>
            </a:pP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But rescue isn't always recovery</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1584930" y="1645920"/>
            <a:ext cx="9021836" cy="2926080"/>
          </a:xfrm>
          <a:prstGeom prst="rect">
            <a:avLst/>
          </a:prstGeom>
          <a:noFill/>
          <a:ln/>
        </p:spPr>
        <p:txBody>
          <a:bodyPr wrap="square" rtlCol="0" anchor="ctr"/>
          <a:lstStyle/>
          <a:p>
            <a:pPr marL="0" indent="0" algn="ctr">
              <a:buNone/>
            </a:pPr>
            <a:r>
              <a:rPr lang="en-US" sz="2800" i="1" dirty="0">
                <a:solidFill>
                  <a:srgbClr val="13294B"/>
                </a:solidFill>
                <a:latin typeface="Georgia" pitchFamily="34" charset="0"/>
                <a:ea typeface="Georgia" pitchFamily="34" charset="-122"/>
                <a:cs typeface="Georgia" pitchFamily="34" charset="-120"/>
              </a:rPr>
              <a:t>“What we repeatedly do for people, we eventually teach them they cannot do for themselves.”</a:t>
            </a:r>
            <a:endParaRPr lang="en-US"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457199" y="276225"/>
            <a:ext cx="11277295" cy="914400"/>
          </a:xfrm>
          <a:prstGeom prst="rect">
            <a:avLst/>
          </a:prstGeom>
          <a:noFill/>
          <a:ln/>
        </p:spPr>
        <p:txBody>
          <a:bodyPr wrap="square" rtlCol="0" anchor="t"/>
          <a:lstStyle/>
          <a:p>
            <a:pPr marL="0" indent="0">
              <a:buNone/>
            </a:pPr>
            <a:r>
              <a:rPr lang="en-US" sz="3200" b="1" dirty="0">
                <a:solidFill>
                  <a:srgbClr val="13294B"/>
                </a:solidFill>
                <a:latin typeface="Georgia" pitchFamily="34" charset="0"/>
                <a:ea typeface="Georgia" pitchFamily="34" charset="-122"/>
                <a:cs typeface="Georgia" pitchFamily="34" charset="-120"/>
              </a:rPr>
              <a:t>What Is Enablement?</a:t>
            </a:r>
          </a:p>
        </p:txBody>
      </p:sp>
      <p:sp>
        <p:nvSpPr>
          <p:cNvPr id="3" name="Text 1"/>
          <p:cNvSpPr/>
          <p:nvPr/>
        </p:nvSpPr>
        <p:spPr>
          <a:xfrm>
            <a:off x="457200" y="1554480"/>
            <a:ext cx="11277295" cy="4663440"/>
          </a:xfrm>
          <a:prstGeom prst="rect">
            <a:avLst/>
          </a:prstGeom>
          <a:noFill/>
          <a:ln/>
        </p:spPr>
        <p:txBody>
          <a:bodyPr wrap="square" rtlCol="0" anchor="t"/>
          <a:lstStyle/>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Removing natural consequences that maintain dependence</a:t>
            </a:r>
          </a:p>
          <a:p>
            <a:pPr marL="342900" indent="-342900">
              <a:spcAft>
                <a:spcPts val="800"/>
              </a:spcAft>
              <a:buSzPct val="100000"/>
              <a:buChar char="•"/>
            </a:pP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Doing for people what they can do themselves</a:t>
            </a:r>
          </a:p>
          <a:p>
            <a:pPr marL="342900" indent="-342900">
              <a:spcAft>
                <a:spcPts val="800"/>
              </a:spcAft>
              <a:buSzPct val="100000"/>
              <a:buChar char="•"/>
            </a:pP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Taking over responsibilities and rescuing constantly</a:t>
            </a:r>
          </a:p>
          <a:p>
            <a:pPr marL="342900" indent="-342900">
              <a:spcAft>
                <a:spcPts val="800"/>
              </a:spcAft>
              <a:buSzPct val="100000"/>
              <a:buChar char="•"/>
            </a:pP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Solving problems </a:t>
            </a:r>
            <a:r>
              <a:rPr lang="en-US" dirty="0">
                <a:solidFill>
                  <a:srgbClr val="42546F"/>
                </a:solidFill>
                <a:latin typeface="Calibri" pitchFamily="34" charset="0"/>
                <a:ea typeface="Calibri" pitchFamily="34" charset="-122"/>
                <a:cs typeface="Calibri" pitchFamily="34" charset="-120"/>
              </a:rPr>
              <a:t>they have not</a:t>
            </a:r>
            <a:r>
              <a:rPr lang="en-US" sz="1800" dirty="0">
                <a:solidFill>
                  <a:srgbClr val="42546F"/>
                </a:solidFill>
                <a:latin typeface="Calibri" pitchFamily="34" charset="0"/>
                <a:ea typeface="Calibri" pitchFamily="34" charset="-122"/>
                <a:cs typeface="Calibri" pitchFamily="34" charset="-120"/>
              </a:rPr>
              <a:t> attempted to solve</a:t>
            </a:r>
            <a:endParaRPr lang="en-US" sz="1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457199" y="352425"/>
            <a:ext cx="11277295" cy="914400"/>
          </a:xfrm>
          <a:prstGeom prst="rect">
            <a:avLst/>
          </a:prstGeom>
          <a:noFill/>
          <a:ln/>
        </p:spPr>
        <p:txBody>
          <a:bodyPr wrap="square" rtlCol="0" anchor="t"/>
          <a:lstStyle/>
          <a:p>
            <a:pPr marL="0" indent="0">
              <a:buNone/>
            </a:pPr>
            <a:r>
              <a:rPr lang="en-US" sz="3200" b="1" dirty="0">
                <a:solidFill>
                  <a:srgbClr val="13294B"/>
                </a:solidFill>
                <a:latin typeface="Georgia" pitchFamily="34" charset="0"/>
                <a:ea typeface="Georgia" pitchFamily="34" charset="-122"/>
                <a:cs typeface="Georgia" pitchFamily="34" charset="-120"/>
              </a:rPr>
              <a:t>What Is Empowerment?</a:t>
            </a:r>
          </a:p>
          <a:p>
            <a:pPr marL="0" indent="0">
              <a:buNone/>
            </a:pPr>
            <a:r>
              <a:rPr lang="en-US" sz="1600" dirty="0">
                <a:highlight>
                  <a:srgbClr val="C0C0C0"/>
                </a:highlight>
              </a:rPr>
              <a:t>Supporting people as they develop the skills, confidence, and responsibility needed to solve problems and sustain change.</a:t>
            </a:r>
            <a:r>
              <a:rPr lang="en-US" sz="1200" dirty="0">
                <a:highlight>
                  <a:srgbClr val="C0C0C0"/>
                </a:highlight>
              </a:rPr>
              <a:t> </a:t>
            </a:r>
          </a:p>
        </p:txBody>
      </p:sp>
      <p:sp>
        <p:nvSpPr>
          <p:cNvPr id="3" name="Text 1"/>
          <p:cNvSpPr/>
          <p:nvPr/>
        </p:nvSpPr>
        <p:spPr>
          <a:xfrm>
            <a:off x="457200" y="1554480"/>
            <a:ext cx="11277295" cy="4663440"/>
          </a:xfrm>
          <a:prstGeom prst="rect">
            <a:avLst/>
          </a:prstGeom>
          <a:noFill/>
          <a:ln/>
        </p:spPr>
        <p:txBody>
          <a:bodyPr wrap="square" rtlCol="0" anchor="t"/>
          <a:lstStyle/>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Building the skills and confidence to sustain change</a:t>
            </a:r>
          </a:p>
          <a:p>
            <a:pPr marL="342900" indent="-342900">
              <a:spcAft>
                <a:spcPts val="800"/>
              </a:spcAft>
              <a:buSzPct val="100000"/>
              <a:buChar char="•"/>
            </a:pP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Building capacity, not just closing tasks</a:t>
            </a:r>
          </a:p>
          <a:p>
            <a:pPr marL="342900" indent="-342900">
              <a:spcAft>
                <a:spcPts val="800"/>
              </a:spcAft>
              <a:buSzPct val="100000"/>
              <a:buChar char="•"/>
            </a:pP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Teaching skills and encouraging ownership</a:t>
            </a:r>
          </a:p>
          <a:p>
            <a:pPr marL="342900" indent="-342900">
              <a:spcAft>
                <a:spcPts val="800"/>
              </a:spcAft>
              <a:buSzPct val="100000"/>
              <a:buChar char="•"/>
            </a:pPr>
            <a:endParaRPr lang="en-US" sz="1800" dirty="0"/>
          </a:p>
          <a:p>
            <a:pPr marL="342900" indent="-342900">
              <a:spcAft>
                <a:spcPts val="800"/>
              </a:spcAft>
              <a:buSzPct val="100000"/>
              <a:buChar char="•"/>
            </a:pPr>
            <a:r>
              <a:rPr lang="en-US" sz="1800" dirty="0">
                <a:solidFill>
                  <a:srgbClr val="42546F"/>
                </a:solidFill>
                <a:latin typeface="Calibri" pitchFamily="34" charset="0"/>
                <a:ea typeface="Calibri" pitchFamily="34" charset="-122"/>
                <a:cs typeface="Calibri" pitchFamily="34" charset="-120"/>
              </a:rPr>
              <a:t>Supporting accountability and celebrating progress</a:t>
            </a:r>
            <a:endParaRPr lang="en-US" sz="1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TotalTime>
  <Words>706</Words>
  <Application>Microsoft Office PowerPoint</Application>
  <PresentationFormat>Widescreen</PresentationFormat>
  <Paragraphs>161</Paragraphs>
  <Slides>20</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Aptos</vt:lpstr>
      <vt:lpstr>Aptos ExtraBold</vt: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Michelle Spann</cp:lastModifiedBy>
  <cp:revision>1</cp:revision>
  <dcterms:created xsi:type="dcterms:W3CDTF">2026-09-03T15:46:56Z</dcterms:created>
  <dcterms:modified xsi:type="dcterms:W3CDTF">2026-09-03T16:23:04Z</dcterms:modified>
</cp:coreProperties>
</file>