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2188825" cy="6858000"/>
  <p:notesSz cx="6858000" cy="1218882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A08A23F-E370-1D26-1EFE-2F870844AC9C}" name="Humphrey, Page [HHS]" initials="HP" userId="S::page.humphrey_hhs.iowa.gov#ext#@netorgft1105209.onmicrosoft.com::7ac9c677-714e-4a8c-8a2c-adda5c18dcb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217A89-84BC-48C1-4DCB-98919F0C4F4D}" v="2" dt="2026-09-09T13:20:36.459"/>
    <p1510:client id="{C384C3ED-19A2-420A-C49D-BEED17C106C5}" v="1" dt="2026-09-09T02:48:52.5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30"/>
  </p:normalViewPr>
  <p:slideViewPr>
    <p:cSldViewPr snapToGrid="0">
      <p:cViewPr varScale="1">
        <p:scale>
          <a:sx n="113" d="100"/>
          <a:sy n="113" d="100"/>
        </p:scale>
        <p:origin x="712"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8/10/relationships/authors" Target="authors.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mphrey, Page [HHS]" userId="S::page.humphrey_hhs.iowa.gov#ext#@netorgft1105209.onmicrosoft.com::7ac9c677-714e-4a8c-8a2c-adda5c18dcb8" providerId="AD" clId="Web-{83DA5778-34B0-6941-9028-615F9C303078}"/>
    <pc:docChg chg="mod">
      <pc:chgData name="Humphrey, Page [HHS]" userId="S::page.humphrey_hhs.iowa.gov#ext#@netorgft1105209.onmicrosoft.com::7ac9c677-714e-4a8c-8a2c-adda5c18dcb8" providerId="AD" clId="Web-{83DA5778-34B0-6941-9028-615F9C303078}" dt="2026-08-24T21:02:34.995" v="0"/>
      <pc:docMkLst>
        <pc:docMk/>
      </pc:docMkLst>
    </pc:docChg>
  </pc:docChgLst>
  <pc:docChgLst>
    <pc:chgData name="Heather Edwards" userId="S::hedwards@restorehope.io::d4fad0d2-9883-46d6-bd4c-743dea725dd2" providerId="AD" clId="Web-{5F217A89-84BC-48C1-4DCB-98919F0C4F4D}"/>
    <pc:docChg chg="modSld">
      <pc:chgData name="Heather Edwards" userId="S::hedwards@restorehope.io::d4fad0d2-9883-46d6-bd4c-743dea725dd2" providerId="AD" clId="Web-{5F217A89-84BC-48C1-4DCB-98919F0C4F4D}" dt="2026-09-09T13:20:36.459" v="1"/>
      <pc:docMkLst>
        <pc:docMk/>
      </pc:docMkLst>
      <pc:sldChg chg="delSp">
        <pc:chgData name="Heather Edwards" userId="S::hedwards@restorehope.io::d4fad0d2-9883-46d6-bd4c-743dea725dd2" providerId="AD" clId="Web-{5F217A89-84BC-48C1-4DCB-98919F0C4F4D}" dt="2026-09-09T13:20:36.459" v="1"/>
        <pc:sldMkLst>
          <pc:docMk/>
          <pc:sldMk cId="0" sldId="256"/>
        </pc:sldMkLst>
        <pc:spChg chg="del">
          <ac:chgData name="Heather Edwards" userId="S::hedwards@restorehope.io::d4fad0d2-9883-46d6-bd4c-743dea725dd2" providerId="AD" clId="Web-{5F217A89-84BC-48C1-4DCB-98919F0C4F4D}" dt="2026-09-09T13:20:27.489" v="0"/>
          <ac:spMkLst>
            <pc:docMk/>
            <pc:sldMk cId="0" sldId="256"/>
            <ac:spMk id="5" creationId="{00000000-0000-0000-0000-000000000000}"/>
          </ac:spMkLst>
        </pc:spChg>
        <pc:spChg chg="del">
          <ac:chgData name="Heather Edwards" userId="S::hedwards@restorehope.io::d4fad0d2-9883-46d6-bd4c-743dea725dd2" providerId="AD" clId="Web-{5F217A89-84BC-48C1-4DCB-98919F0C4F4D}" dt="2026-09-09T13:20:36.459" v="1"/>
          <ac:spMkLst>
            <pc:docMk/>
            <pc:sldMk cId="0" sldId="256"/>
            <ac:spMk id="6" creationId="{00000000-0000-0000-0000-000000000000}"/>
          </ac:spMkLst>
        </pc:spChg>
      </pc:sldChg>
    </pc:docChg>
  </pc:docChgLst>
  <pc:docChgLst>
    <pc:chgData name="Heather Edwards" userId="S::hedwards@restorehope.io::d4fad0d2-9883-46d6-bd4c-743dea725dd2" providerId="AD" clId="Web-{1C7C0B71-2285-9ED5-A627-44BE38D621E9}"/>
    <pc:docChg chg="modSld">
      <pc:chgData name="Heather Edwards" userId="S::hedwards@restorehope.io::d4fad0d2-9883-46d6-bd4c-743dea725dd2" providerId="AD" clId="Web-{1C7C0B71-2285-9ED5-A627-44BE38D621E9}" dt="2026-09-01T18:49:59.228" v="97" actId="20577"/>
      <pc:docMkLst>
        <pc:docMk/>
      </pc:docMkLst>
      <pc:sldChg chg="modSp">
        <pc:chgData name="Heather Edwards" userId="S::hedwards@restorehope.io::d4fad0d2-9883-46d6-bd4c-743dea725dd2" providerId="AD" clId="Web-{1C7C0B71-2285-9ED5-A627-44BE38D621E9}" dt="2026-09-01T18:49:59.228" v="97" actId="20577"/>
        <pc:sldMkLst>
          <pc:docMk/>
          <pc:sldMk cId="0" sldId="256"/>
        </pc:sldMkLst>
        <pc:spChg chg="mod">
          <ac:chgData name="Heather Edwards" userId="S::hedwards@restorehope.io::d4fad0d2-9883-46d6-bd4c-743dea725dd2" providerId="AD" clId="Web-{1C7C0B71-2285-9ED5-A627-44BE38D621E9}" dt="2026-09-01T18:49:59.228" v="97" actId="20577"/>
          <ac:spMkLst>
            <pc:docMk/>
            <pc:sldMk cId="0" sldId="256"/>
            <ac:spMk id="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56881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teach the MI foundation once, then split into two sections: with partners, and coaching primary providers. Alternate titles: “Change Talk” or “Moving People You Can't Manage.” MI is collaborative and honors autonomy; it is not a way to maneuver anyone into a yes.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work example needed, keep it light so brand-new folks can play. The aha is how much a plain reflection carries.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is lighter because a partner conversation is a cleaner MI case: no authority, no consequences, pure evocation.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the shift out loud. Supervisors know they have leverage; the section is about using MI on top of accountability, not instead of it.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never-ask-higher rule is what makes it work. Frame it as something to teach primary providers to use with participants, and note it also works when a provider is underrating themselves.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parallel process, then open the floor. Leave about five minutes for Q&amp;A.</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4405D"/>
        </a:solidFill>
        <a:effectLst/>
      </p:bgPr>
    </p:bg>
    <p:spTree>
      <p:nvGrpSpPr>
        <p:cNvPr id="1" name=""/>
        <p:cNvGrpSpPr/>
        <p:nvPr/>
      </p:nvGrpSpPr>
      <p:grpSpPr>
        <a:xfrm>
          <a:off x="0" y="0"/>
          <a:ext cx="0" cy="0"/>
          <a:chOff x="0" y="0"/>
          <a:chExt cx="0" cy="0"/>
        </a:xfrm>
      </p:grpSpPr>
      <p:sp>
        <p:nvSpPr>
          <p:cNvPr id="2" name="Text 0"/>
          <p:cNvSpPr/>
          <p:nvPr/>
        </p:nvSpPr>
        <p:spPr>
          <a:xfrm>
            <a:off x="548640" y="1325880"/>
            <a:ext cx="11091672" cy="365760"/>
          </a:xfrm>
          <a:prstGeom prst="rect">
            <a:avLst/>
          </a:prstGeom>
          <a:noFill/>
          <a:ln/>
        </p:spPr>
        <p:txBody>
          <a:bodyPr wrap="square" rtlCol="0" anchor="ctr"/>
          <a:lstStyle/>
          <a:p>
            <a:pPr marL="0" indent="0">
              <a:buNone/>
            </a:pPr>
            <a:r>
              <a:rPr lang="en-US" sz="1650" b="1" kern="0" spc="200">
                <a:solidFill>
                  <a:srgbClr val="99BABA"/>
                </a:solidFill>
                <a:latin typeface="Cambria" pitchFamily="34" charset="0"/>
                <a:ea typeface="Cambria" pitchFamily="34" charset="-122"/>
                <a:cs typeface="Cambria" pitchFamily="34" charset="-120"/>
              </a:rPr>
              <a:t>COORDINATOR TRAINING · CONFERENCE SESSION</a:t>
            </a:r>
            <a:endParaRPr lang="en-US" sz="1650"/>
          </a:p>
        </p:txBody>
      </p:sp>
      <p:sp>
        <p:nvSpPr>
          <p:cNvPr id="3" name="Text 1"/>
          <p:cNvSpPr/>
          <p:nvPr/>
        </p:nvSpPr>
        <p:spPr>
          <a:xfrm>
            <a:off x="548640" y="1783080"/>
            <a:ext cx="9994392" cy="2011680"/>
          </a:xfrm>
          <a:prstGeom prst="rect">
            <a:avLst/>
          </a:prstGeom>
          <a:noFill/>
          <a:ln/>
        </p:spPr>
        <p:txBody>
          <a:bodyPr wrap="square" rtlCol="0" anchor="ctr"/>
          <a:lstStyle/>
          <a:p>
            <a:pPr marL="0" indent="0">
              <a:lnSpc>
                <a:spcPct val="103000"/>
              </a:lnSpc>
              <a:buNone/>
            </a:pPr>
            <a:r>
              <a:rPr lang="en-US" sz="3800" b="1">
                <a:solidFill>
                  <a:srgbClr val="FFFFFF"/>
                </a:solidFill>
                <a:latin typeface="Aptos" pitchFamily="34" charset="0"/>
                <a:ea typeface="Aptos" pitchFamily="34" charset="-122"/>
                <a:cs typeface="Aptos" pitchFamily="34" charset="-120"/>
              </a:rPr>
              <a:t>Conversations That Move People</a:t>
            </a:r>
            <a:endParaRPr lang="en-US" sz="3800"/>
          </a:p>
        </p:txBody>
      </p:sp>
      <p:sp>
        <p:nvSpPr>
          <p:cNvPr id="4" name="Text 2"/>
          <p:cNvSpPr/>
          <p:nvPr/>
        </p:nvSpPr>
        <p:spPr>
          <a:xfrm>
            <a:off x="548640" y="4114800"/>
            <a:ext cx="11091672" cy="457200"/>
          </a:xfrm>
          <a:prstGeom prst="rect">
            <a:avLst/>
          </a:prstGeom>
          <a:noFill/>
          <a:ln/>
        </p:spPr>
        <p:txBody>
          <a:bodyPr wrap="square" lIns="91440" tIns="45720" rIns="91440" bIns="45720" rtlCol="0" anchor="ctr"/>
          <a:lstStyle/>
          <a:p>
            <a:r>
              <a:rPr lang="en-US" sz="1750">
                <a:solidFill>
                  <a:srgbClr val="DCE7E7"/>
                </a:solidFill>
                <a:latin typeface="Cambria"/>
                <a:ea typeface="Cambria"/>
                <a:cs typeface="Cambria" pitchFamily="34" charset="-120"/>
              </a:rPr>
              <a:t>Motivational interviewing skills for building partnerships and coaching primary providers   ·   45-minute session</a:t>
            </a:r>
            <a:endParaRPr lang="en-US" sz="1750">
              <a:latin typeface="Cambria"/>
              <a:ea typeface="Cambri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91672" cy="292608"/>
          </a:xfrm>
          <a:prstGeom prst="rect">
            <a:avLst/>
          </a:prstGeom>
          <a:noFill/>
          <a:ln/>
        </p:spPr>
        <p:txBody>
          <a:bodyPr wrap="square" lIns="0" tIns="0" rIns="0" bIns="0" rtlCol="0" anchor="ctr"/>
          <a:lstStyle/>
          <a:p>
            <a:pPr marL="0" indent="0">
              <a:buNone/>
            </a:pPr>
            <a:r>
              <a:rPr lang="en-US" sz="1350" b="1" kern="0" spc="200">
                <a:solidFill>
                  <a:srgbClr val="04405D"/>
                </a:solidFill>
                <a:latin typeface="Cambria" pitchFamily="34" charset="0"/>
                <a:ea typeface="Cambria" pitchFamily="34" charset="-122"/>
                <a:cs typeface="Cambria" pitchFamily="34" charset="-120"/>
              </a:rPr>
              <a:t>HOW THIS RUNS</a:t>
            </a:r>
            <a:endParaRPr lang="en-US" sz="1350"/>
          </a:p>
        </p:txBody>
      </p:sp>
      <p:sp>
        <p:nvSpPr>
          <p:cNvPr id="3" name="Text 1"/>
          <p:cNvSpPr/>
          <p:nvPr/>
        </p:nvSpPr>
        <p:spPr>
          <a:xfrm>
            <a:off x="548640" y="749808"/>
            <a:ext cx="11091672" cy="914400"/>
          </a:xfrm>
          <a:prstGeom prst="rect">
            <a:avLst/>
          </a:prstGeom>
          <a:noFill/>
          <a:ln/>
        </p:spPr>
        <p:txBody>
          <a:bodyPr wrap="square" lIns="0" tIns="0" rIns="0" bIns="0" rtlCol="0" anchor="ctr"/>
          <a:lstStyle/>
          <a:p>
            <a:pPr marL="0" indent="0">
              <a:lnSpc>
                <a:spcPct val="100000"/>
              </a:lnSpc>
              <a:buNone/>
            </a:pPr>
            <a:r>
              <a:rPr lang="en-US" sz="2800" b="1">
                <a:solidFill>
                  <a:srgbClr val="04405D"/>
                </a:solidFill>
                <a:latin typeface="Aptos" pitchFamily="34" charset="0"/>
                <a:ea typeface="Aptos" pitchFamily="34" charset="-122"/>
                <a:cs typeface="Aptos" pitchFamily="34" charset="-120"/>
              </a:rPr>
              <a:t>One skill set, two conversations</a:t>
            </a:r>
            <a:endParaRPr lang="en-US" sz="2800"/>
          </a:p>
        </p:txBody>
      </p:sp>
      <p:sp>
        <p:nvSpPr>
          <p:cNvPr id="4" name="Text 2"/>
          <p:cNvSpPr/>
          <p:nvPr/>
        </p:nvSpPr>
        <p:spPr>
          <a:xfrm>
            <a:off x="548640" y="1554480"/>
            <a:ext cx="11091672" cy="502920"/>
          </a:xfrm>
          <a:prstGeom prst="rect">
            <a:avLst/>
          </a:prstGeom>
          <a:noFill/>
          <a:ln/>
        </p:spPr>
        <p:txBody>
          <a:bodyPr wrap="square" rtlCol="0" anchor="ctr"/>
          <a:lstStyle/>
          <a:p>
            <a:pPr marL="0" indent="0">
              <a:lnSpc>
                <a:spcPct val="105000"/>
              </a:lnSpc>
              <a:buNone/>
            </a:pPr>
            <a:r>
              <a:rPr lang="en-US" sz="1750">
                <a:solidFill>
                  <a:srgbClr val="5C6B73"/>
                </a:solidFill>
                <a:latin typeface="Cambria" pitchFamily="34" charset="0"/>
                <a:ea typeface="Cambria" pitchFamily="34" charset="-122"/>
                <a:cs typeface="Cambria" pitchFamily="34" charset="-120"/>
              </a:rPr>
              <a:t>You already use motivational interviewing with families. We'll cover the core skills once, then point them at two conversations: with the partners you hope will join the alliance, and with the primary providers you coach.</a:t>
            </a:r>
            <a:endParaRPr lang="en-US" sz="1750"/>
          </a:p>
        </p:txBody>
      </p:sp>
      <p:sp>
        <p:nvSpPr>
          <p:cNvPr id="5" name="Shape 3"/>
          <p:cNvSpPr/>
          <p:nvPr/>
        </p:nvSpPr>
        <p:spPr>
          <a:xfrm>
            <a:off x="548640" y="2240280"/>
            <a:ext cx="2567178" cy="3063240"/>
          </a:xfrm>
          <a:prstGeom prst="roundRect">
            <a:avLst>
              <a:gd name="adj" fmla="val 2850"/>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6" name="Shape 4"/>
          <p:cNvSpPr/>
          <p:nvPr/>
        </p:nvSpPr>
        <p:spPr>
          <a:xfrm>
            <a:off x="804672" y="2514600"/>
            <a:ext cx="621792" cy="621792"/>
          </a:xfrm>
          <a:prstGeom prst="ellipse">
            <a:avLst/>
          </a:prstGeom>
          <a:solidFill>
            <a:srgbClr val="04405D"/>
          </a:solidFill>
          <a:ln/>
        </p:spPr>
        <p:txBody>
          <a:bodyPr/>
          <a:lstStyle/>
          <a:p>
            <a:endParaRPr lang="en-US"/>
          </a:p>
        </p:txBody>
      </p:sp>
      <p:sp>
        <p:nvSpPr>
          <p:cNvPr id="7" name="Text 5"/>
          <p:cNvSpPr/>
          <p:nvPr/>
        </p:nvSpPr>
        <p:spPr>
          <a:xfrm>
            <a:off x="804672" y="2514600"/>
            <a:ext cx="621792" cy="621792"/>
          </a:xfrm>
          <a:prstGeom prst="rect">
            <a:avLst/>
          </a:prstGeom>
          <a:noFill/>
          <a:ln/>
        </p:spPr>
        <p:txBody>
          <a:bodyPr wrap="square" rtlCol="0" anchor="ctr"/>
          <a:lstStyle/>
          <a:p>
            <a:pPr marL="0" indent="0" algn="ctr">
              <a:buNone/>
            </a:pPr>
            <a:r>
              <a:rPr lang="en-US" sz="2000" b="1">
                <a:solidFill>
                  <a:srgbClr val="FFFFFF"/>
                </a:solidFill>
                <a:latin typeface="Aptos" pitchFamily="34" charset="0"/>
                <a:ea typeface="Aptos" pitchFamily="34" charset="-122"/>
                <a:cs typeface="Aptos" pitchFamily="34" charset="-120"/>
              </a:rPr>
              <a:t>1</a:t>
            </a:r>
            <a:endParaRPr lang="en-US" sz="2000"/>
          </a:p>
        </p:txBody>
      </p:sp>
      <p:sp>
        <p:nvSpPr>
          <p:cNvPr id="8" name="Text 6"/>
          <p:cNvSpPr/>
          <p:nvPr/>
        </p:nvSpPr>
        <p:spPr>
          <a:xfrm>
            <a:off x="786384" y="3291840"/>
            <a:ext cx="2091690" cy="685800"/>
          </a:xfrm>
          <a:prstGeom prst="rect">
            <a:avLst/>
          </a:prstGeom>
          <a:noFill/>
          <a:ln/>
        </p:spPr>
        <p:txBody>
          <a:bodyPr wrap="square" rtlCol="0" anchor="t"/>
          <a:lstStyle/>
          <a:p>
            <a:pPr marL="0" indent="0">
              <a:buNone/>
            </a:pPr>
            <a:r>
              <a:rPr lang="en-US" sz="1750" b="1">
                <a:solidFill>
                  <a:srgbClr val="04405D"/>
                </a:solidFill>
                <a:latin typeface="Aptos" pitchFamily="34" charset="0"/>
                <a:ea typeface="Aptos" pitchFamily="34" charset="-122"/>
                <a:cs typeface="Aptos" pitchFamily="34" charset="-120"/>
              </a:rPr>
              <a:t>The spirit and skills</a:t>
            </a:r>
            <a:endParaRPr lang="en-US" sz="1750"/>
          </a:p>
        </p:txBody>
      </p:sp>
      <p:sp>
        <p:nvSpPr>
          <p:cNvPr id="9" name="Text 7"/>
          <p:cNvSpPr/>
          <p:nvPr/>
        </p:nvSpPr>
        <p:spPr>
          <a:xfrm>
            <a:off x="786384" y="3977640"/>
            <a:ext cx="2091690" cy="1188720"/>
          </a:xfrm>
          <a:prstGeom prst="rect">
            <a:avLst/>
          </a:prstGeom>
          <a:noFill/>
          <a:ln/>
        </p:spPr>
        <p:txBody>
          <a:bodyPr wrap="square" rtlCol="0" anchor="t"/>
          <a:lstStyle/>
          <a:p>
            <a:pPr marL="0" indent="0">
              <a:lnSpc>
                <a:spcPct val="105000"/>
              </a:lnSpc>
              <a:buNone/>
            </a:pPr>
            <a:r>
              <a:rPr lang="en-US" sz="1600">
                <a:solidFill>
                  <a:srgbClr val="17262E"/>
                </a:solidFill>
                <a:latin typeface="Cambria" pitchFamily="34" charset="0"/>
                <a:ea typeface="Cambria" pitchFamily="34" charset="-122"/>
                <a:cs typeface="Cambria" pitchFamily="34" charset="-120"/>
              </a:rPr>
              <a:t>PACE and OARS, the foundation under everything else.</a:t>
            </a:r>
            <a:endParaRPr lang="en-US" sz="1600"/>
          </a:p>
        </p:txBody>
      </p:sp>
      <p:sp>
        <p:nvSpPr>
          <p:cNvPr id="10" name="Shape 8"/>
          <p:cNvSpPr/>
          <p:nvPr/>
        </p:nvSpPr>
        <p:spPr>
          <a:xfrm>
            <a:off x="3390138" y="2240280"/>
            <a:ext cx="2567178" cy="3063240"/>
          </a:xfrm>
          <a:prstGeom prst="roundRect">
            <a:avLst>
              <a:gd name="adj" fmla="val 2850"/>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11" name="Shape 9"/>
          <p:cNvSpPr/>
          <p:nvPr/>
        </p:nvSpPr>
        <p:spPr>
          <a:xfrm>
            <a:off x="3646170" y="2514600"/>
            <a:ext cx="621792" cy="621792"/>
          </a:xfrm>
          <a:prstGeom prst="ellipse">
            <a:avLst/>
          </a:prstGeom>
          <a:solidFill>
            <a:srgbClr val="04405D"/>
          </a:solidFill>
          <a:ln/>
        </p:spPr>
        <p:txBody>
          <a:bodyPr/>
          <a:lstStyle/>
          <a:p>
            <a:endParaRPr lang="en-US"/>
          </a:p>
        </p:txBody>
      </p:sp>
      <p:sp>
        <p:nvSpPr>
          <p:cNvPr id="12" name="Text 10"/>
          <p:cNvSpPr/>
          <p:nvPr/>
        </p:nvSpPr>
        <p:spPr>
          <a:xfrm>
            <a:off x="3646170" y="2514600"/>
            <a:ext cx="621792" cy="621792"/>
          </a:xfrm>
          <a:prstGeom prst="rect">
            <a:avLst/>
          </a:prstGeom>
          <a:noFill/>
          <a:ln/>
        </p:spPr>
        <p:txBody>
          <a:bodyPr wrap="square" rtlCol="0" anchor="ctr"/>
          <a:lstStyle/>
          <a:p>
            <a:pPr marL="0" indent="0" algn="ctr">
              <a:buNone/>
            </a:pPr>
            <a:r>
              <a:rPr lang="en-US" sz="2000" b="1">
                <a:solidFill>
                  <a:srgbClr val="FFFFFF"/>
                </a:solidFill>
                <a:latin typeface="Aptos" pitchFamily="34" charset="0"/>
                <a:ea typeface="Aptos" pitchFamily="34" charset="-122"/>
                <a:cs typeface="Aptos" pitchFamily="34" charset="-120"/>
              </a:rPr>
              <a:t>2</a:t>
            </a:r>
            <a:endParaRPr lang="en-US" sz="2000"/>
          </a:p>
        </p:txBody>
      </p:sp>
      <p:sp>
        <p:nvSpPr>
          <p:cNvPr id="13" name="Text 11"/>
          <p:cNvSpPr/>
          <p:nvPr/>
        </p:nvSpPr>
        <p:spPr>
          <a:xfrm>
            <a:off x="3627882" y="3291840"/>
            <a:ext cx="2091690" cy="685800"/>
          </a:xfrm>
          <a:prstGeom prst="rect">
            <a:avLst/>
          </a:prstGeom>
          <a:noFill/>
          <a:ln/>
        </p:spPr>
        <p:txBody>
          <a:bodyPr wrap="square" rtlCol="0" anchor="t"/>
          <a:lstStyle/>
          <a:p>
            <a:pPr marL="0" indent="0">
              <a:buNone/>
            </a:pPr>
            <a:r>
              <a:rPr lang="en-US" sz="1750" b="1">
                <a:solidFill>
                  <a:srgbClr val="04405D"/>
                </a:solidFill>
                <a:latin typeface="Aptos" pitchFamily="34" charset="0"/>
                <a:ea typeface="Aptos" pitchFamily="34" charset="-122"/>
                <a:cs typeface="Aptos" pitchFamily="34" charset="-120"/>
              </a:rPr>
              <a:t>Spot the reflex</a:t>
            </a:r>
            <a:endParaRPr lang="en-US" sz="1750"/>
          </a:p>
        </p:txBody>
      </p:sp>
      <p:sp>
        <p:nvSpPr>
          <p:cNvPr id="14" name="Text 12"/>
          <p:cNvSpPr/>
          <p:nvPr/>
        </p:nvSpPr>
        <p:spPr>
          <a:xfrm>
            <a:off x="3627882" y="3977640"/>
            <a:ext cx="2091690" cy="1188720"/>
          </a:xfrm>
          <a:prstGeom prst="rect">
            <a:avLst/>
          </a:prstGeom>
          <a:noFill/>
          <a:ln/>
        </p:spPr>
        <p:txBody>
          <a:bodyPr wrap="square" rtlCol="0" anchor="t"/>
          <a:lstStyle/>
          <a:p>
            <a:pPr marL="0" indent="0">
              <a:lnSpc>
                <a:spcPct val="105000"/>
              </a:lnSpc>
              <a:buNone/>
            </a:pPr>
            <a:r>
              <a:rPr lang="en-US" sz="1600">
                <a:solidFill>
                  <a:srgbClr val="17262E"/>
                </a:solidFill>
                <a:latin typeface="Cambria" pitchFamily="34" charset="0"/>
                <a:ea typeface="Cambria" pitchFamily="34" charset="-122"/>
                <a:cs typeface="Cambria" pitchFamily="34" charset="-120"/>
              </a:rPr>
              <a:t>Catch the urge to push or fix, and why it hardens hesitation.</a:t>
            </a:r>
            <a:endParaRPr lang="en-US" sz="1600"/>
          </a:p>
        </p:txBody>
      </p:sp>
      <p:sp>
        <p:nvSpPr>
          <p:cNvPr id="15" name="Shape 13"/>
          <p:cNvSpPr/>
          <p:nvPr/>
        </p:nvSpPr>
        <p:spPr>
          <a:xfrm>
            <a:off x="6231636" y="2240280"/>
            <a:ext cx="2567178" cy="3063240"/>
          </a:xfrm>
          <a:prstGeom prst="roundRect">
            <a:avLst>
              <a:gd name="adj" fmla="val 2850"/>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16" name="Shape 14"/>
          <p:cNvSpPr/>
          <p:nvPr/>
        </p:nvSpPr>
        <p:spPr>
          <a:xfrm>
            <a:off x="6487668" y="2514600"/>
            <a:ext cx="621792" cy="621792"/>
          </a:xfrm>
          <a:prstGeom prst="ellipse">
            <a:avLst/>
          </a:prstGeom>
          <a:solidFill>
            <a:srgbClr val="04405D"/>
          </a:solidFill>
          <a:ln/>
        </p:spPr>
        <p:txBody>
          <a:bodyPr/>
          <a:lstStyle/>
          <a:p>
            <a:endParaRPr lang="en-US"/>
          </a:p>
        </p:txBody>
      </p:sp>
      <p:sp>
        <p:nvSpPr>
          <p:cNvPr id="17" name="Text 15"/>
          <p:cNvSpPr/>
          <p:nvPr/>
        </p:nvSpPr>
        <p:spPr>
          <a:xfrm>
            <a:off x="6487668" y="2514600"/>
            <a:ext cx="621792" cy="621792"/>
          </a:xfrm>
          <a:prstGeom prst="rect">
            <a:avLst/>
          </a:prstGeom>
          <a:noFill/>
          <a:ln/>
        </p:spPr>
        <p:txBody>
          <a:bodyPr wrap="square" rtlCol="0" anchor="ctr"/>
          <a:lstStyle/>
          <a:p>
            <a:pPr marL="0" indent="0" algn="ctr">
              <a:buNone/>
            </a:pPr>
            <a:r>
              <a:rPr lang="en-US" sz="2000" b="1">
                <a:solidFill>
                  <a:srgbClr val="FFFFFF"/>
                </a:solidFill>
                <a:latin typeface="Aptos" pitchFamily="34" charset="0"/>
                <a:ea typeface="Aptos" pitchFamily="34" charset="-122"/>
                <a:cs typeface="Aptos" pitchFamily="34" charset="-120"/>
              </a:rPr>
              <a:t>3</a:t>
            </a:r>
            <a:endParaRPr lang="en-US" sz="2000"/>
          </a:p>
        </p:txBody>
      </p:sp>
      <p:sp>
        <p:nvSpPr>
          <p:cNvPr id="18" name="Text 16"/>
          <p:cNvSpPr/>
          <p:nvPr/>
        </p:nvSpPr>
        <p:spPr>
          <a:xfrm>
            <a:off x="6469380" y="3291840"/>
            <a:ext cx="2091690" cy="685800"/>
          </a:xfrm>
          <a:prstGeom prst="rect">
            <a:avLst/>
          </a:prstGeom>
          <a:noFill/>
          <a:ln/>
        </p:spPr>
        <p:txBody>
          <a:bodyPr wrap="square" rtlCol="0" anchor="t"/>
          <a:lstStyle/>
          <a:p>
            <a:pPr marL="0" indent="0">
              <a:buNone/>
            </a:pPr>
            <a:r>
              <a:rPr lang="en-US" sz="1750" b="1">
                <a:solidFill>
                  <a:srgbClr val="04405D"/>
                </a:solidFill>
                <a:latin typeface="Aptos" pitchFamily="34" charset="0"/>
                <a:ea typeface="Aptos" pitchFamily="34" charset="-122"/>
                <a:cs typeface="Aptos" pitchFamily="34" charset="-120"/>
              </a:rPr>
              <a:t>With partners</a:t>
            </a:r>
            <a:endParaRPr lang="en-US" sz="1750"/>
          </a:p>
        </p:txBody>
      </p:sp>
      <p:sp>
        <p:nvSpPr>
          <p:cNvPr id="19" name="Text 17"/>
          <p:cNvSpPr/>
          <p:nvPr/>
        </p:nvSpPr>
        <p:spPr>
          <a:xfrm>
            <a:off x="6469380" y="3977640"/>
            <a:ext cx="2091690" cy="1188720"/>
          </a:xfrm>
          <a:prstGeom prst="rect">
            <a:avLst/>
          </a:prstGeom>
          <a:noFill/>
          <a:ln/>
        </p:spPr>
        <p:txBody>
          <a:bodyPr wrap="square" rtlCol="0" anchor="t"/>
          <a:lstStyle/>
          <a:p>
            <a:pPr marL="0" indent="0">
              <a:lnSpc>
                <a:spcPct val="105000"/>
              </a:lnSpc>
              <a:buNone/>
            </a:pPr>
            <a:r>
              <a:rPr lang="en-US" sz="1600">
                <a:solidFill>
                  <a:srgbClr val="17262E"/>
                </a:solidFill>
                <a:latin typeface="Cambria" pitchFamily="34" charset="0"/>
                <a:ea typeface="Cambria" pitchFamily="34" charset="-122"/>
                <a:cs typeface="Cambria" pitchFamily="34" charset="-120"/>
              </a:rPr>
              <a:t>Help a partner find their own reasons, without compelling them.</a:t>
            </a:r>
            <a:endParaRPr lang="en-US" sz="1600"/>
          </a:p>
        </p:txBody>
      </p:sp>
      <p:sp>
        <p:nvSpPr>
          <p:cNvPr id="20" name="Shape 18"/>
          <p:cNvSpPr/>
          <p:nvPr/>
        </p:nvSpPr>
        <p:spPr>
          <a:xfrm>
            <a:off x="9073134" y="2240280"/>
            <a:ext cx="2567178" cy="3063240"/>
          </a:xfrm>
          <a:prstGeom prst="roundRect">
            <a:avLst>
              <a:gd name="adj" fmla="val 2850"/>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21" name="Shape 19"/>
          <p:cNvSpPr/>
          <p:nvPr/>
        </p:nvSpPr>
        <p:spPr>
          <a:xfrm>
            <a:off x="9329166" y="2514600"/>
            <a:ext cx="621792" cy="621792"/>
          </a:xfrm>
          <a:prstGeom prst="ellipse">
            <a:avLst/>
          </a:prstGeom>
          <a:solidFill>
            <a:srgbClr val="04405D"/>
          </a:solidFill>
          <a:ln/>
        </p:spPr>
        <p:txBody>
          <a:bodyPr/>
          <a:lstStyle/>
          <a:p>
            <a:endParaRPr lang="en-US"/>
          </a:p>
        </p:txBody>
      </p:sp>
      <p:sp>
        <p:nvSpPr>
          <p:cNvPr id="22" name="Text 20"/>
          <p:cNvSpPr/>
          <p:nvPr/>
        </p:nvSpPr>
        <p:spPr>
          <a:xfrm>
            <a:off x="9329166" y="2514600"/>
            <a:ext cx="621792" cy="621792"/>
          </a:xfrm>
          <a:prstGeom prst="rect">
            <a:avLst/>
          </a:prstGeom>
          <a:noFill/>
          <a:ln/>
        </p:spPr>
        <p:txBody>
          <a:bodyPr wrap="square" rtlCol="0" anchor="ctr"/>
          <a:lstStyle/>
          <a:p>
            <a:pPr marL="0" indent="0" algn="ctr">
              <a:buNone/>
            </a:pPr>
            <a:r>
              <a:rPr lang="en-US" sz="2000" b="1">
                <a:solidFill>
                  <a:srgbClr val="FFFFFF"/>
                </a:solidFill>
                <a:latin typeface="Aptos" pitchFamily="34" charset="0"/>
                <a:ea typeface="Aptos" pitchFamily="34" charset="-122"/>
                <a:cs typeface="Aptos" pitchFamily="34" charset="-120"/>
              </a:rPr>
              <a:t>4</a:t>
            </a:r>
            <a:endParaRPr lang="en-US" sz="2000"/>
          </a:p>
        </p:txBody>
      </p:sp>
      <p:sp>
        <p:nvSpPr>
          <p:cNvPr id="23" name="Text 21"/>
          <p:cNvSpPr/>
          <p:nvPr/>
        </p:nvSpPr>
        <p:spPr>
          <a:xfrm>
            <a:off x="9310878" y="3291840"/>
            <a:ext cx="2091690" cy="685800"/>
          </a:xfrm>
          <a:prstGeom prst="rect">
            <a:avLst/>
          </a:prstGeom>
          <a:noFill/>
          <a:ln/>
        </p:spPr>
        <p:txBody>
          <a:bodyPr wrap="square" rtlCol="0" anchor="t"/>
          <a:lstStyle/>
          <a:p>
            <a:pPr marL="0" indent="0">
              <a:buNone/>
            </a:pPr>
            <a:r>
              <a:rPr lang="en-US" sz="1750" b="1">
                <a:solidFill>
                  <a:srgbClr val="04405D"/>
                </a:solidFill>
                <a:latin typeface="Aptos" pitchFamily="34" charset="0"/>
                <a:ea typeface="Aptos" pitchFamily="34" charset="-122"/>
                <a:cs typeface="Aptos" pitchFamily="34" charset="-120"/>
              </a:rPr>
              <a:t>With primary providers</a:t>
            </a:r>
            <a:endParaRPr lang="en-US" sz="1750"/>
          </a:p>
        </p:txBody>
      </p:sp>
      <p:sp>
        <p:nvSpPr>
          <p:cNvPr id="24" name="Text 22"/>
          <p:cNvSpPr/>
          <p:nvPr/>
        </p:nvSpPr>
        <p:spPr>
          <a:xfrm>
            <a:off x="9310878" y="3977640"/>
            <a:ext cx="2091690" cy="1188720"/>
          </a:xfrm>
          <a:prstGeom prst="rect">
            <a:avLst/>
          </a:prstGeom>
          <a:noFill/>
          <a:ln/>
        </p:spPr>
        <p:txBody>
          <a:bodyPr wrap="square" rtlCol="0" anchor="t"/>
          <a:lstStyle/>
          <a:p>
            <a:pPr marL="0" indent="0">
              <a:lnSpc>
                <a:spcPct val="105000"/>
              </a:lnSpc>
              <a:buNone/>
            </a:pPr>
            <a:r>
              <a:rPr lang="en-US" sz="1600" dirty="0">
                <a:solidFill>
                  <a:srgbClr val="17262E"/>
                </a:solidFill>
                <a:latin typeface="Cambria" pitchFamily="34" charset="0"/>
                <a:ea typeface="Cambria" pitchFamily="34" charset="-122"/>
                <a:cs typeface="Cambria" pitchFamily="34" charset="-120"/>
              </a:rPr>
              <a:t>Move a primary provider from compliance to real buy-in.</a:t>
            </a:r>
            <a:endParaRPr lang="en-US" sz="1600" dirty="0"/>
          </a:p>
        </p:txBody>
      </p:sp>
      <p:sp>
        <p:nvSpPr>
          <p:cNvPr id="25" name="Text 23"/>
          <p:cNvSpPr/>
          <p:nvPr/>
        </p:nvSpPr>
        <p:spPr>
          <a:xfrm>
            <a:off x="548640" y="6419088"/>
            <a:ext cx="7315200" cy="274320"/>
          </a:xfrm>
          <a:prstGeom prst="rect">
            <a:avLst/>
          </a:prstGeom>
          <a:noFill/>
          <a:ln/>
        </p:spPr>
        <p:txBody>
          <a:bodyPr wrap="square" lIns="0" tIns="0" rIns="0" bIns="0" rtlCol="0" anchor="ctr"/>
          <a:lstStyle/>
          <a:p>
            <a:pPr marL="0" indent="0" algn="l">
              <a:buNone/>
            </a:pPr>
            <a:r>
              <a:rPr lang="en-US" sz="1050" b="1">
                <a:solidFill>
                  <a:srgbClr val="04405D"/>
                </a:solidFill>
                <a:latin typeface="Cambria" pitchFamily="34" charset="0"/>
                <a:ea typeface="Cambria" pitchFamily="34" charset="-122"/>
                <a:cs typeface="Cambria" pitchFamily="34" charset="-120"/>
              </a:rPr>
              <a:t>Restore Hope</a:t>
            </a:r>
            <a:r>
              <a:rPr lang="en-US" sz="1050">
                <a:solidFill>
                  <a:srgbClr val="5C6B73"/>
                </a:solidFill>
                <a:latin typeface="Cambria" pitchFamily="34" charset="0"/>
                <a:ea typeface="Cambria" pitchFamily="34" charset="-122"/>
                <a:cs typeface="Cambria" pitchFamily="34" charset="-120"/>
              </a:rPr>
              <a:t>   ·   Coordinator Training</a:t>
            </a:r>
            <a:endParaRPr lang="en-US" sz="1050"/>
          </a:p>
        </p:txBody>
      </p:sp>
      <p:sp>
        <p:nvSpPr>
          <p:cNvPr id="26" name="Text 24"/>
          <p:cNvSpPr/>
          <p:nvPr/>
        </p:nvSpPr>
        <p:spPr>
          <a:xfrm>
            <a:off x="6611112" y="6419088"/>
            <a:ext cx="5029200" cy="274320"/>
          </a:xfrm>
          <a:prstGeom prst="rect">
            <a:avLst/>
          </a:prstGeom>
          <a:noFill/>
          <a:ln/>
        </p:spPr>
        <p:txBody>
          <a:bodyPr wrap="square" lIns="0" tIns="0" rIns="0" bIns="0" rtlCol="0" anchor="ctr"/>
          <a:lstStyle/>
          <a:p>
            <a:pPr marL="0" indent="0" algn="r">
              <a:buNone/>
            </a:pPr>
            <a:r>
              <a:rPr lang="en-US" sz="1050">
                <a:solidFill>
                  <a:srgbClr val="5C6B73"/>
                </a:solidFill>
                <a:latin typeface="Cambria" pitchFamily="34" charset="0"/>
                <a:ea typeface="Cambria" pitchFamily="34" charset="-122"/>
                <a:cs typeface="Cambria" pitchFamily="34" charset="-120"/>
              </a:rPr>
              <a:t>MI · Partners &amp; Providers   |   2</a:t>
            </a:r>
            <a:endParaRPr lang="en-US" sz="105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DF2F2"/>
        </a:solidFill>
        <a:effectLst/>
      </p:bgPr>
    </p:bg>
    <p:spTree>
      <p:nvGrpSpPr>
        <p:cNvPr id="1" name=""/>
        <p:cNvGrpSpPr/>
        <p:nvPr/>
      </p:nvGrpSpPr>
      <p:grpSpPr>
        <a:xfrm>
          <a:off x="0" y="0"/>
          <a:ext cx="0" cy="0"/>
          <a:chOff x="0" y="0"/>
          <a:chExt cx="0" cy="0"/>
        </a:xfrm>
      </p:grpSpPr>
      <p:sp>
        <p:nvSpPr>
          <p:cNvPr id="2" name="Text 0"/>
          <p:cNvSpPr/>
          <p:nvPr/>
        </p:nvSpPr>
        <p:spPr>
          <a:xfrm>
            <a:off x="548640" y="457200"/>
            <a:ext cx="11091672" cy="292608"/>
          </a:xfrm>
          <a:prstGeom prst="rect">
            <a:avLst/>
          </a:prstGeom>
          <a:noFill/>
          <a:ln/>
        </p:spPr>
        <p:txBody>
          <a:bodyPr wrap="square" lIns="0" tIns="0" rIns="0" bIns="0" rtlCol="0" anchor="ctr"/>
          <a:lstStyle/>
          <a:p>
            <a:pPr marL="0" indent="0">
              <a:buNone/>
            </a:pPr>
            <a:r>
              <a:rPr lang="en-US" sz="1350" b="1" kern="0" spc="200">
                <a:solidFill>
                  <a:srgbClr val="04405D"/>
                </a:solidFill>
                <a:latin typeface="Cambria" pitchFamily="34" charset="0"/>
                <a:ea typeface="Cambria" pitchFamily="34" charset="-122"/>
                <a:cs typeface="Cambria" pitchFamily="34" charset="-120"/>
              </a:rPr>
              <a:t>THE FOUNDATION</a:t>
            </a:r>
            <a:endParaRPr lang="en-US" sz="1350"/>
          </a:p>
        </p:txBody>
      </p:sp>
      <p:sp>
        <p:nvSpPr>
          <p:cNvPr id="3" name="Text 1"/>
          <p:cNvSpPr/>
          <p:nvPr/>
        </p:nvSpPr>
        <p:spPr>
          <a:xfrm>
            <a:off x="548640" y="749808"/>
            <a:ext cx="11091672" cy="914400"/>
          </a:xfrm>
          <a:prstGeom prst="rect">
            <a:avLst/>
          </a:prstGeom>
          <a:noFill/>
          <a:ln/>
        </p:spPr>
        <p:txBody>
          <a:bodyPr wrap="square" lIns="0" tIns="0" rIns="0" bIns="0" rtlCol="0" anchor="ctr"/>
          <a:lstStyle/>
          <a:p>
            <a:pPr marL="0" indent="0">
              <a:lnSpc>
                <a:spcPct val="100000"/>
              </a:lnSpc>
              <a:buNone/>
            </a:pPr>
            <a:r>
              <a:rPr lang="en-US" sz="2800" b="1">
                <a:solidFill>
                  <a:srgbClr val="04405D"/>
                </a:solidFill>
                <a:latin typeface="Aptos" pitchFamily="34" charset="0"/>
                <a:ea typeface="Aptos" pitchFamily="34" charset="-122"/>
                <a:cs typeface="Aptos" pitchFamily="34" charset="-120"/>
              </a:rPr>
              <a:t>MI is a method for change conversations</a:t>
            </a:r>
            <a:endParaRPr lang="en-US" sz="2800"/>
          </a:p>
        </p:txBody>
      </p:sp>
      <p:sp>
        <p:nvSpPr>
          <p:cNvPr id="4" name="Shape 2"/>
          <p:cNvSpPr/>
          <p:nvPr/>
        </p:nvSpPr>
        <p:spPr>
          <a:xfrm>
            <a:off x="548640" y="1691640"/>
            <a:ext cx="11091672" cy="1691640"/>
          </a:xfrm>
          <a:prstGeom prst="roundRect">
            <a:avLst>
              <a:gd name="adj" fmla="val 4324"/>
            </a:avLst>
          </a:prstGeom>
          <a:solidFill>
            <a:srgbClr val="04405D"/>
          </a:solidFill>
          <a:ln/>
          <a:effectLst>
            <a:outerShdw blurRad="101600" dist="38100" dir="5400000" algn="bl" rotWithShape="0">
              <a:srgbClr val="0A2A3A">
                <a:alpha val="16000"/>
              </a:srgbClr>
            </a:outerShdw>
          </a:effectLst>
        </p:spPr>
        <p:txBody>
          <a:bodyPr/>
          <a:lstStyle/>
          <a:p>
            <a:endParaRPr lang="en-US"/>
          </a:p>
        </p:txBody>
      </p:sp>
      <p:sp>
        <p:nvSpPr>
          <p:cNvPr id="5" name="Text 3"/>
          <p:cNvSpPr/>
          <p:nvPr/>
        </p:nvSpPr>
        <p:spPr>
          <a:xfrm>
            <a:off x="960120" y="1691640"/>
            <a:ext cx="10268712" cy="1691640"/>
          </a:xfrm>
          <a:prstGeom prst="rect">
            <a:avLst/>
          </a:prstGeom>
          <a:noFill/>
          <a:ln/>
        </p:spPr>
        <p:txBody>
          <a:bodyPr wrap="square" rtlCol="0" anchor="ctr"/>
          <a:lstStyle/>
          <a:p>
            <a:pPr marL="0" indent="0">
              <a:lnSpc>
                <a:spcPct val="112000"/>
              </a:lnSpc>
              <a:buNone/>
            </a:pPr>
            <a:r>
              <a:rPr lang="en-US" sz="2000">
                <a:solidFill>
                  <a:srgbClr val="FFFFFF"/>
                </a:solidFill>
                <a:latin typeface="Cambria" pitchFamily="34" charset="0"/>
                <a:ea typeface="Cambria" pitchFamily="34" charset="-122"/>
                <a:cs typeface="Cambria" pitchFamily="34" charset="-120"/>
              </a:rPr>
              <a:t>A collaborative style of conversation that strengthens someone's own motivation to change by drawing out their reasons instead of supplying yours. Both conversations ahead are change conversations, and in both, the other person is ambivalent. Ambivalence is normal. It's the starting point, not the problem.</a:t>
            </a:r>
            <a:endParaRPr lang="en-US" sz="2000"/>
          </a:p>
        </p:txBody>
      </p:sp>
      <p:sp>
        <p:nvSpPr>
          <p:cNvPr id="6" name="Shape 4"/>
          <p:cNvSpPr/>
          <p:nvPr/>
        </p:nvSpPr>
        <p:spPr>
          <a:xfrm>
            <a:off x="548640" y="3657600"/>
            <a:ext cx="5408676" cy="1874520"/>
          </a:xfrm>
          <a:prstGeom prst="roundRect">
            <a:avLst>
              <a:gd name="adj" fmla="val 3902"/>
            </a:avLst>
          </a:prstGeom>
          <a:solidFill>
            <a:srgbClr val="FFFFFF"/>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7" name="Text 5"/>
          <p:cNvSpPr/>
          <p:nvPr/>
        </p:nvSpPr>
        <p:spPr>
          <a:xfrm>
            <a:off x="804672" y="3840480"/>
            <a:ext cx="4896612" cy="457200"/>
          </a:xfrm>
          <a:prstGeom prst="rect">
            <a:avLst/>
          </a:prstGeom>
          <a:noFill/>
          <a:ln/>
        </p:spPr>
        <p:txBody>
          <a:bodyPr wrap="square" rtlCol="0" anchor="ctr"/>
          <a:lstStyle/>
          <a:p>
            <a:pPr marL="0" indent="0">
              <a:buNone/>
            </a:pPr>
            <a:r>
              <a:rPr lang="en-US" sz="1750" b="1">
                <a:solidFill>
                  <a:srgbClr val="04405D"/>
                </a:solidFill>
                <a:latin typeface="Aptos" pitchFamily="34" charset="0"/>
                <a:ea typeface="Aptos" pitchFamily="34" charset="-122"/>
                <a:cs typeface="Aptos" pitchFamily="34" charset="-120"/>
              </a:rPr>
              <a:t>You already use it</a:t>
            </a:r>
            <a:endParaRPr lang="en-US" sz="1750"/>
          </a:p>
        </p:txBody>
      </p:sp>
      <p:sp>
        <p:nvSpPr>
          <p:cNvPr id="8" name="Text 6"/>
          <p:cNvSpPr/>
          <p:nvPr/>
        </p:nvSpPr>
        <p:spPr>
          <a:xfrm>
            <a:off x="804672" y="4315968"/>
            <a:ext cx="4896612" cy="1097280"/>
          </a:xfrm>
          <a:prstGeom prst="rect">
            <a:avLst/>
          </a:prstGeom>
          <a:noFill/>
          <a:ln/>
        </p:spPr>
        <p:txBody>
          <a:bodyPr wrap="square" rtlCol="0" anchor="ctr"/>
          <a:lstStyle/>
          <a:p>
            <a:pPr marL="0" indent="0">
              <a:lnSpc>
                <a:spcPct val="106000"/>
              </a:lnSpc>
              <a:buNone/>
            </a:pPr>
            <a:r>
              <a:rPr lang="en-US" sz="1600">
                <a:solidFill>
                  <a:srgbClr val="17262E"/>
                </a:solidFill>
                <a:latin typeface="Cambria" pitchFamily="34" charset="0"/>
                <a:ea typeface="Cambria" pitchFamily="34" charset="-122"/>
                <a:cs typeface="Cambria" pitchFamily="34" charset="-120"/>
              </a:rPr>
              <a:t>Your primary providers use MI with families to surface their own goals. It's the model's foundational case-management technique.</a:t>
            </a:r>
            <a:endParaRPr lang="en-US" sz="1600"/>
          </a:p>
        </p:txBody>
      </p:sp>
      <p:sp>
        <p:nvSpPr>
          <p:cNvPr id="9" name="Shape 7"/>
          <p:cNvSpPr/>
          <p:nvPr/>
        </p:nvSpPr>
        <p:spPr>
          <a:xfrm>
            <a:off x="6231636" y="3657600"/>
            <a:ext cx="5408676" cy="1874520"/>
          </a:xfrm>
          <a:prstGeom prst="roundRect">
            <a:avLst>
              <a:gd name="adj" fmla="val 3902"/>
            </a:avLst>
          </a:prstGeom>
          <a:solidFill>
            <a:srgbClr val="FFFFFF"/>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10" name="Text 8"/>
          <p:cNvSpPr/>
          <p:nvPr/>
        </p:nvSpPr>
        <p:spPr>
          <a:xfrm>
            <a:off x="6487668" y="3840480"/>
            <a:ext cx="4896612" cy="457200"/>
          </a:xfrm>
          <a:prstGeom prst="rect">
            <a:avLst/>
          </a:prstGeom>
          <a:noFill/>
          <a:ln/>
        </p:spPr>
        <p:txBody>
          <a:bodyPr wrap="square" rtlCol="0" anchor="ctr"/>
          <a:lstStyle/>
          <a:p>
            <a:pPr marL="0" indent="0">
              <a:buNone/>
            </a:pPr>
            <a:r>
              <a:rPr lang="en-US" sz="1750" b="1">
                <a:solidFill>
                  <a:srgbClr val="04405D"/>
                </a:solidFill>
                <a:latin typeface="Aptos" pitchFamily="34" charset="0"/>
                <a:ea typeface="Aptos" pitchFamily="34" charset="-122"/>
                <a:cs typeface="Aptos" pitchFamily="34" charset="-120"/>
              </a:rPr>
              <a:t>Ambivalence is the target</a:t>
            </a:r>
            <a:endParaRPr lang="en-US" sz="1750"/>
          </a:p>
        </p:txBody>
      </p:sp>
      <p:sp>
        <p:nvSpPr>
          <p:cNvPr id="11" name="Text 9"/>
          <p:cNvSpPr/>
          <p:nvPr/>
        </p:nvSpPr>
        <p:spPr>
          <a:xfrm>
            <a:off x="6487668" y="4315968"/>
            <a:ext cx="4896612" cy="1097280"/>
          </a:xfrm>
          <a:prstGeom prst="rect">
            <a:avLst/>
          </a:prstGeom>
          <a:noFill/>
          <a:ln/>
        </p:spPr>
        <p:txBody>
          <a:bodyPr wrap="square" rtlCol="0" anchor="ctr"/>
          <a:lstStyle/>
          <a:p>
            <a:pPr marL="0" indent="0">
              <a:lnSpc>
                <a:spcPct val="106000"/>
              </a:lnSpc>
              <a:buNone/>
            </a:pPr>
            <a:r>
              <a:rPr lang="en-US" sz="1600" dirty="0">
                <a:solidFill>
                  <a:srgbClr val="17262E"/>
                </a:solidFill>
                <a:latin typeface="Cambria" pitchFamily="34" charset="0"/>
                <a:ea typeface="Cambria" pitchFamily="34" charset="-122"/>
                <a:cs typeface="Cambria" pitchFamily="34" charset="-120"/>
              </a:rPr>
              <a:t>A wavering partner and an unsure primary provider aren't obstacles. They're exactly where the work happens.</a:t>
            </a:r>
            <a:endParaRPr lang="en-US" sz="1600" dirty="0"/>
          </a:p>
        </p:txBody>
      </p:sp>
      <p:sp>
        <p:nvSpPr>
          <p:cNvPr id="12" name="Text 10"/>
          <p:cNvSpPr/>
          <p:nvPr/>
        </p:nvSpPr>
        <p:spPr>
          <a:xfrm>
            <a:off x="548640" y="6419088"/>
            <a:ext cx="7315200" cy="274320"/>
          </a:xfrm>
          <a:prstGeom prst="rect">
            <a:avLst/>
          </a:prstGeom>
          <a:noFill/>
          <a:ln/>
        </p:spPr>
        <p:txBody>
          <a:bodyPr wrap="square" lIns="0" tIns="0" rIns="0" bIns="0" rtlCol="0" anchor="ctr"/>
          <a:lstStyle/>
          <a:p>
            <a:pPr marL="0" indent="0" algn="l">
              <a:buNone/>
            </a:pPr>
            <a:r>
              <a:rPr lang="en-US" sz="1050" b="1">
                <a:solidFill>
                  <a:srgbClr val="04405D"/>
                </a:solidFill>
                <a:latin typeface="Cambria" pitchFamily="34" charset="0"/>
                <a:ea typeface="Cambria" pitchFamily="34" charset="-122"/>
                <a:cs typeface="Cambria" pitchFamily="34" charset="-120"/>
              </a:rPr>
              <a:t>Restore Hope</a:t>
            </a:r>
            <a:r>
              <a:rPr lang="en-US" sz="1050">
                <a:solidFill>
                  <a:srgbClr val="5C6B73"/>
                </a:solidFill>
                <a:latin typeface="Cambria" pitchFamily="34" charset="0"/>
                <a:ea typeface="Cambria" pitchFamily="34" charset="-122"/>
                <a:cs typeface="Cambria" pitchFamily="34" charset="-120"/>
              </a:rPr>
              <a:t>   ·   Coordinator Training</a:t>
            </a:r>
            <a:endParaRPr lang="en-US" sz="1050"/>
          </a:p>
        </p:txBody>
      </p:sp>
      <p:sp>
        <p:nvSpPr>
          <p:cNvPr id="13" name="Text 11"/>
          <p:cNvSpPr/>
          <p:nvPr/>
        </p:nvSpPr>
        <p:spPr>
          <a:xfrm>
            <a:off x="6611112" y="6419088"/>
            <a:ext cx="5029200" cy="274320"/>
          </a:xfrm>
          <a:prstGeom prst="rect">
            <a:avLst/>
          </a:prstGeom>
          <a:noFill/>
          <a:ln/>
        </p:spPr>
        <p:txBody>
          <a:bodyPr wrap="square" lIns="0" tIns="0" rIns="0" bIns="0" rtlCol="0" anchor="ctr"/>
          <a:lstStyle/>
          <a:p>
            <a:pPr marL="0" indent="0" algn="r">
              <a:buNone/>
            </a:pPr>
            <a:r>
              <a:rPr lang="en-US" sz="1050">
                <a:solidFill>
                  <a:srgbClr val="5C6B73"/>
                </a:solidFill>
                <a:latin typeface="Cambria" pitchFamily="34" charset="0"/>
                <a:ea typeface="Cambria" pitchFamily="34" charset="-122"/>
                <a:cs typeface="Cambria" pitchFamily="34" charset="-120"/>
              </a:rPr>
              <a:t>MI · Partners &amp; Providers   |   3</a:t>
            </a:r>
            <a:endParaRPr lang="en-US" sz="105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91672" cy="292608"/>
          </a:xfrm>
          <a:prstGeom prst="rect">
            <a:avLst/>
          </a:prstGeom>
          <a:noFill/>
          <a:ln/>
        </p:spPr>
        <p:txBody>
          <a:bodyPr wrap="square" lIns="0" tIns="0" rIns="0" bIns="0" rtlCol="0" anchor="ctr"/>
          <a:lstStyle/>
          <a:p>
            <a:pPr marL="0" indent="0">
              <a:buNone/>
            </a:pPr>
            <a:r>
              <a:rPr lang="en-US" sz="1350" b="1" kern="0" spc="200">
                <a:solidFill>
                  <a:srgbClr val="04405D"/>
                </a:solidFill>
                <a:latin typeface="Cambria" pitchFamily="34" charset="0"/>
                <a:ea typeface="Cambria" pitchFamily="34" charset="-122"/>
                <a:cs typeface="Cambria" pitchFamily="34" charset="-120"/>
              </a:rPr>
              <a:t>THE MINDSET</a:t>
            </a:r>
            <a:endParaRPr lang="en-US" sz="1350"/>
          </a:p>
        </p:txBody>
      </p:sp>
      <p:sp>
        <p:nvSpPr>
          <p:cNvPr id="3" name="Text 1"/>
          <p:cNvSpPr/>
          <p:nvPr/>
        </p:nvSpPr>
        <p:spPr>
          <a:xfrm>
            <a:off x="548640" y="749808"/>
            <a:ext cx="11091672" cy="914400"/>
          </a:xfrm>
          <a:prstGeom prst="rect">
            <a:avLst/>
          </a:prstGeom>
          <a:noFill/>
          <a:ln/>
        </p:spPr>
        <p:txBody>
          <a:bodyPr wrap="square" lIns="0" tIns="0" rIns="0" bIns="0" rtlCol="0" anchor="ctr"/>
          <a:lstStyle/>
          <a:p>
            <a:pPr marL="0" indent="0">
              <a:lnSpc>
                <a:spcPct val="100000"/>
              </a:lnSpc>
              <a:buNone/>
            </a:pPr>
            <a:r>
              <a:rPr lang="en-US" sz="2800" b="1">
                <a:solidFill>
                  <a:srgbClr val="04405D"/>
                </a:solidFill>
                <a:latin typeface="Aptos" pitchFamily="34" charset="0"/>
                <a:ea typeface="Aptos" pitchFamily="34" charset="-122"/>
                <a:cs typeface="Aptos" pitchFamily="34" charset="-120"/>
              </a:rPr>
              <a:t>Technique fails without the spirit</a:t>
            </a:r>
            <a:endParaRPr lang="en-US" sz="2800"/>
          </a:p>
        </p:txBody>
      </p:sp>
      <p:sp>
        <p:nvSpPr>
          <p:cNvPr id="4" name="Shape 2"/>
          <p:cNvSpPr/>
          <p:nvPr/>
        </p:nvSpPr>
        <p:spPr>
          <a:xfrm>
            <a:off x="548640" y="1691640"/>
            <a:ext cx="5417820" cy="2135124"/>
          </a:xfrm>
          <a:prstGeom prst="roundRect">
            <a:avLst>
              <a:gd name="adj" fmla="val 2998"/>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5" name="Text 3"/>
          <p:cNvSpPr/>
          <p:nvPr/>
        </p:nvSpPr>
        <p:spPr>
          <a:xfrm>
            <a:off x="786384" y="1874520"/>
            <a:ext cx="4942332" cy="566928"/>
          </a:xfrm>
          <a:prstGeom prst="rect">
            <a:avLst/>
          </a:prstGeom>
          <a:noFill/>
          <a:ln/>
        </p:spPr>
        <p:txBody>
          <a:bodyPr wrap="square" rtlCol="0" anchor="t"/>
          <a:lstStyle/>
          <a:p>
            <a:pPr marL="0" indent="0">
              <a:lnSpc>
                <a:spcPct val="96000"/>
              </a:lnSpc>
              <a:buNone/>
            </a:pPr>
            <a:r>
              <a:rPr lang="en-US" sz="1750" b="1">
                <a:solidFill>
                  <a:srgbClr val="04405D"/>
                </a:solidFill>
                <a:latin typeface="Aptos" pitchFamily="34" charset="0"/>
                <a:ea typeface="Aptos" pitchFamily="34" charset="-122"/>
                <a:cs typeface="Aptos" pitchFamily="34" charset="-120"/>
              </a:rPr>
              <a:t>Partnership</a:t>
            </a:r>
            <a:endParaRPr lang="en-US" sz="1750"/>
          </a:p>
        </p:txBody>
      </p:sp>
      <p:sp>
        <p:nvSpPr>
          <p:cNvPr id="6" name="Text 4"/>
          <p:cNvSpPr/>
          <p:nvPr/>
        </p:nvSpPr>
        <p:spPr>
          <a:xfrm>
            <a:off x="786384" y="2423160"/>
            <a:ext cx="4942332" cy="1293876"/>
          </a:xfrm>
          <a:prstGeom prst="rect">
            <a:avLst/>
          </a:prstGeom>
          <a:noFill/>
          <a:ln/>
        </p:spPr>
        <p:txBody>
          <a:bodyPr wrap="square" rtlCol="0" anchor="t"/>
          <a:lstStyle/>
          <a:p>
            <a:pPr marL="0" indent="0">
              <a:lnSpc>
                <a:spcPct val="104000"/>
              </a:lnSpc>
              <a:buNone/>
            </a:pPr>
            <a:r>
              <a:rPr lang="en-US" sz="1550">
                <a:solidFill>
                  <a:srgbClr val="17262E"/>
                </a:solidFill>
                <a:latin typeface="Cambria" pitchFamily="34" charset="0"/>
                <a:ea typeface="Cambria" pitchFamily="34" charset="-122"/>
                <a:cs typeface="Cambria" pitchFamily="34" charset="-120"/>
              </a:rPr>
              <a:t>Two experts in the room. They know their world; you know the model. Neither runs the other.</a:t>
            </a:r>
            <a:endParaRPr lang="en-US" sz="1550"/>
          </a:p>
        </p:txBody>
      </p:sp>
      <p:sp>
        <p:nvSpPr>
          <p:cNvPr id="7" name="Shape 5"/>
          <p:cNvSpPr/>
          <p:nvPr/>
        </p:nvSpPr>
        <p:spPr>
          <a:xfrm>
            <a:off x="6222492" y="1691640"/>
            <a:ext cx="5417820" cy="2135124"/>
          </a:xfrm>
          <a:prstGeom prst="roundRect">
            <a:avLst>
              <a:gd name="adj" fmla="val 2998"/>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8" name="Text 6"/>
          <p:cNvSpPr/>
          <p:nvPr/>
        </p:nvSpPr>
        <p:spPr>
          <a:xfrm>
            <a:off x="6460236" y="1874520"/>
            <a:ext cx="4942332" cy="566928"/>
          </a:xfrm>
          <a:prstGeom prst="rect">
            <a:avLst/>
          </a:prstGeom>
          <a:noFill/>
          <a:ln/>
        </p:spPr>
        <p:txBody>
          <a:bodyPr wrap="square" rtlCol="0" anchor="t"/>
          <a:lstStyle/>
          <a:p>
            <a:pPr marL="0" indent="0">
              <a:lnSpc>
                <a:spcPct val="96000"/>
              </a:lnSpc>
              <a:buNone/>
            </a:pPr>
            <a:r>
              <a:rPr lang="en-US" sz="1750" b="1">
                <a:solidFill>
                  <a:srgbClr val="04405D"/>
                </a:solidFill>
                <a:latin typeface="Aptos" pitchFamily="34" charset="0"/>
                <a:ea typeface="Aptos" pitchFamily="34" charset="-122"/>
                <a:cs typeface="Aptos" pitchFamily="34" charset="-120"/>
              </a:rPr>
              <a:t>Acceptance</a:t>
            </a:r>
            <a:endParaRPr lang="en-US" sz="1750"/>
          </a:p>
        </p:txBody>
      </p:sp>
      <p:sp>
        <p:nvSpPr>
          <p:cNvPr id="9" name="Text 7"/>
          <p:cNvSpPr/>
          <p:nvPr/>
        </p:nvSpPr>
        <p:spPr>
          <a:xfrm>
            <a:off x="6460236" y="2423160"/>
            <a:ext cx="4942332" cy="1293876"/>
          </a:xfrm>
          <a:prstGeom prst="rect">
            <a:avLst/>
          </a:prstGeom>
          <a:noFill/>
          <a:ln/>
        </p:spPr>
        <p:txBody>
          <a:bodyPr wrap="square" rtlCol="0" anchor="t"/>
          <a:lstStyle/>
          <a:p>
            <a:pPr marL="0" indent="0">
              <a:lnSpc>
                <a:spcPct val="104000"/>
              </a:lnSpc>
              <a:buNone/>
            </a:pPr>
            <a:r>
              <a:rPr lang="en-US" sz="1550">
                <a:solidFill>
                  <a:srgbClr val="17262E"/>
                </a:solidFill>
                <a:latin typeface="Cambria" pitchFamily="34" charset="0"/>
                <a:ea typeface="Cambria" pitchFamily="34" charset="-122"/>
                <a:cs typeface="Cambria" pitchFamily="34" charset="-120"/>
              </a:rPr>
              <a:t>Honor their worth, their view, and their right to say no. Pressure produces the opposite of buy-in.</a:t>
            </a:r>
            <a:endParaRPr lang="en-US" sz="1550"/>
          </a:p>
        </p:txBody>
      </p:sp>
      <p:sp>
        <p:nvSpPr>
          <p:cNvPr id="10" name="Shape 8"/>
          <p:cNvSpPr/>
          <p:nvPr/>
        </p:nvSpPr>
        <p:spPr>
          <a:xfrm>
            <a:off x="548640" y="4082796"/>
            <a:ext cx="5417820" cy="2135124"/>
          </a:xfrm>
          <a:prstGeom prst="roundRect">
            <a:avLst>
              <a:gd name="adj" fmla="val 2998"/>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11" name="Text 9"/>
          <p:cNvSpPr/>
          <p:nvPr/>
        </p:nvSpPr>
        <p:spPr>
          <a:xfrm>
            <a:off x="786384" y="4265676"/>
            <a:ext cx="4942332" cy="566928"/>
          </a:xfrm>
          <a:prstGeom prst="rect">
            <a:avLst/>
          </a:prstGeom>
          <a:noFill/>
          <a:ln/>
        </p:spPr>
        <p:txBody>
          <a:bodyPr wrap="square" rtlCol="0" anchor="t"/>
          <a:lstStyle/>
          <a:p>
            <a:pPr marL="0" indent="0">
              <a:lnSpc>
                <a:spcPct val="96000"/>
              </a:lnSpc>
              <a:buNone/>
            </a:pPr>
            <a:r>
              <a:rPr lang="en-US" sz="1750" b="1">
                <a:solidFill>
                  <a:srgbClr val="04405D"/>
                </a:solidFill>
                <a:latin typeface="Aptos" pitchFamily="34" charset="0"/>
                <a:ea typeface="Aptos" pitchFamily="34" charset="-122"/>
                <a:cs typeface="Aptos" pitchFamily="34" charset="-120"/>
              </a:rPr>
              <a:t>Compassion</a:t>
            </a:r>
            <a:endParaRPr lang="en-US" sz="1750"/>
          </a:p>
        </p:txBody>
      </p:sp>
      <p:sp>
        <p:nvSpPr>
          <p:cNvPr id="12" name="Text 10"/>
          <p:cNvSpPr/>
          <p:nvPr/>
        </p:nvSpPr>
        <p:spPr>
          <a:xfrm>
            <a:off x="786384" y="4814316"/>
            <a:ext cx="4942332" cy="1293876"/>
          </a:xfrm>
          <a:prstGeom prst="rect">
            <a:avLst/>
          </a:prstGeom>
          <a:noFill/>
          <a:ln/>
        </p:spPr>
        <p:txBody>
          <a:bodyPr wrap="square" rtlCol="0" anchor="t"/>
          <a:lstStyle/>
          <a:p>
            <a:pPr marL="0" indent="0">
              <a:lnSpc>
                <a:spcPct val="104000"/>
              </a:lnSpc>
              <a:buNone/>
            </a:pPr>
            <a:r>
              <a:rPr lang="en-US" sz="1550">
                <a:solidFill>
                  <a:srgbClr val="17262E"/>
                </a:solidFill>
                <a:latin typeface="Cambria" pitchFamily="34" charset="0"/>
                <a:ea typeface="Cambria" pitchFamily="34" charset="-122"/>
                <a:cs typeface="Cambria" pitchFamily="34" charset="-120"/>
              </a:rPr>
              <a:t>Their interest leads, not your agenda or your urge to fix. People can feel the difference in a sentence.</a:t>
            </a:r>
            <a:endParaRPr lang="en-US" sz="1550"/>
          </a:p>
        </p:txBody>
      </p:sp>
      <p:sp>
        <p:nvSpPr>
          <p:cNvPr id="13" name="Shape 11"/>
          <p:cNvSpPr/>
          <p:nvPr/>
        </p:nvSpPr>
        <p:spPr>
          <a:xfrm>
            <a:off x="6222492" y="4082796"/>
            <a:ext cx="5417820" cy="2135124"/>
          </a:xfrm>
          <a:prstGeom prst="roundRect">
            <a:avLst>
              <a:gd name="adj" fmla="val 2998"/>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14" name="Text 12"/>
          <p:cNvSpPr/>
          <p:nvPr/>
        </p:nvSpPr>
        <p:spPr>
          <a:xfrm>
            <a:off x="6460236" y="4265676"/>
            <a:ext cx="4942332" cy="566928"/>
          </a:xfrm>
          <a:prstGeom prst="rect">
            <a:avLst/>
          </a:prstGeom>
          <a:noFill/>
          <a:ln/>
        </p:spPr>
        <p:txBody>
          <a:bodyPr wrap="square" rtlCol="0" anchor="t"/>
          <a:lstStyle/>
          <a:p>
            <a:pPr marL="0" indent="0">
              <a:lnSpc>
                <a:spcPct val="96000"/>
              </a:lnSpc>
              <a:buNone/>
            </a:pPr>
            <a:r>
              <a:rPr lang="en-US" sz="1750" b="1">
                <a:solidFill>
                  <a:srgbClr val="04405D"/>
                </a:solidFill>
                <a:latin typeface="Aptos" pitchFamily="34" charset="0"/>
                <a:ea typeface="Aptos" pitchFamily="34" charset="-122"/>
                <a:cs typeface="Aptos" pitchFamily="34" charset="-120"/>
              </a:rPr>
              <a:t>Evocation</a:t>
            </a:r>
            <a:endParaRPr lang="en-US" sz="1750"/>
          </a:p>
        </p:txBody>
      </p:sp>
      <p:sp>
        <p:nvSpPr>
          <p:cNvPr id="15" name="Text 13"/>
          <p:cNvSpPr/>
          <p:nvPr/>
        </p:nvSpPr>
        <p:spPr>
          <a:xfrm>
            <a:off x="6460236" y="4814316"/>
            <a:ext cx="4942332" cy="1293876"/>
          </a:xfrm>
          <a:prstGeom prst="rect">
            <a:avLst/>
          </a:prstGeom>
          <a:noFill/>
          <a:ln/>
        </p:spPr>
        <p:txBody>
          <a:bodyPr wrap="square" rtlCol="0" anchor="t"/>
          <a:lstStyle/>
          <a:p>
            <a:pPr marL="0" indent="0">
              <a:lnSpc>
                <a:spcPct val="104000"/>
              </a:lnSpc>
              <a:buNone/>
            </a:pPr>
            <a:r>
              <a:rPr lang="en-US" sz="1550">
                <a:solidFill>
                  <a:srgbClr val="17262E"/>
                </a:solidFill>
                <a:latin typeface="Cambria" pitchFamily="34" charset="0"/>
                <a:ea typeface="Cambria" pitchFamily="34" charset="-122"/>
                <a:cs typeface="Cambria" pitchFamily="34" charset="-120"/>
              </a:rPr>
              <a:t>You call motivation forward, you don't install it. Every skill below draws out what's already there.</a:t>
            </a:r>
            <a:endParaRPr lang="en-US" sz="1550"/>
          </a:p>
        </p:txBody>
      </p:sp>
      <p:sp>
        <p:nvSpPr>
          <p:cNvPr id="16" name="Text 14"/>
          <p:cNvSpPr/>
          <p:nvPr/>
        </p:nvSpPr>
        <p:spPr>
          <a:xfrm>
            <a:off x="548640" y="6419088"/>
            <a:ext cx="7315200" cy="274320"/>
          </a:xfrm>
          <a:prstGeom prst="rect">
            <a:avLst/>
          </a:prstGeom>
          <a:noFill/>
          <a:ln/>
        </p:spPr>
        <p:txBody>
          <a:bodyPr wrap="square" lIns="0" tIns="0" rIns="0" bIns="0" rtlCol="0" anchor="ctr"/>
          <a:lstStyle/>
          <a:p>
            <a:pPr marL="0" indent="0" algn="l">
              <a:buNone/>
            </a:pPr>
            <a:r>
              <a:rPr lang="en-US" sz="1050" b="1">
                <a:solidFill>
                  <a:srgbClr val="04405D"/>
                </a:solidFill>
                <a:latin typeface="Cambria" pitchFamily="34" charset="0"/>
                <a:ea typeface="Cambria" pitchFamily="34" charset="-122"/>
                <a:cs typeface="Cambria" pitchFamily="34" charset="-120"/>
              </a:rPr>
              <a:t>Restore Hope</a:t>
            </a:r>
            <a:r>
              <a:rPr lang="en-US" sz="1050">
                <a:solidFill>
                  <a:srgbClr val="5C6B73"/>
                </a:solidFill>
                <a:latin typeface="Cambria" pitchFamily="34" charset="0"/>
                <a:ea typeface="Cambria" pitchFamily="34" charset="-122"/>
                <a:cs typeface="Cambria" pitchFamily="34" charset="-120"/>
              </a:rPr>
              <a:t>   ·   Coordinator Training</a:t>
            </a:r>
            <a:endParaRPr lang="en-US" sz="1050"/>
          </a:p>
        </p:txBody>
      </p:sp>
      <p:sp>
        <p:nvSpPr>
          <p:cNvPr id="17" name="Text 15"/>
          <p:cNvSpPr/>
          <p:nvPr/>
        </p:nvSpPr>
        <p:spPr>
          <a:xfrm>
            <a:off x="6611112" y="6419088"/>
            <a:ext cx="5029200" cy="274320"/>
          </a:xfrm>
          <a:prstGeom prst="rect">
            <a:avLst/>
          </a:prstGeom>
          <a:noFill/>
          <a:ln/>
        </p:spPr>
        <p:txBody>
          <a:bodyPr wrap="square" lIns="0" tIns="0" rIns="0" bIns="0" rtlCol="0" anchor="ctr"/>
          <a:lstStyle/>
          <a:p>
            <a:pPr marL="0" indent="0" algn="r">
              <a:buNone/>
            </a:pPr>
            <a:r>
              <a:rPr lang="en-US" sz="1050">
                <a:solidFill>
                  <a:srgbClr val="5C6B73"/>
                </a:solidFill>
                <a:latin typeface="Cambria" pitchFamily="34" charset="0"/>
                <a:ea typeface="Cambria" pitchFamily="34" charset="-122"/>
                <a:cs typeface="Cambria" pitchFamily="34" charset="-120"/>
              </a:rPr>
              <a:t>MI · Partners &amp; Providers   |   4</a:t>
            </a:r>
            <a:endParaRPr lang="en-US" sz="105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91672" cy="292608"/>
          </a:xfrm>
          <a:prstGeom prst="rect">
            <a:avLst/>
          </a:prstGeom>
          <a:noFill/>
          <a:ln/>
        </p:spPr>
        <p:txBody>
          <a:bodyPr wrap="square" lIns="0" tIns="0" rIns="0" bIns="0" rtlCol="0" anchor="ctr"/>
          <a:lstStyle/>
          <a:p>
            <a:pPr marL="0" indent="0">
              <a:buNone/>
            </a:pPr>
            <a:r>
              <a:rPr lang="en-US" sz="1350" b="1" kern="0" spc="200">
                <a:solidFill>
                  <a:srgbClr val="04405D"/>
                </a:solidFill>
                <a:latin typeface="Cambria" pitchFamily="34" charset="0"/>
                <a:ea typeface="Cambria" pitchFamily="34" charset="-122"/>
                <a:cs typeface="Cambria" pitchFamily="34" charset="-120"/>
              </a:rPr>
              <a:t>THE CORE SKILLS</a:t>
            </a:r>
            <a:endParaRPr lang="en-US" sz="1350"/>
          </a:p>
        </p:txBody>
      </p:sp>
      <p:sp>
        <p:nvSpPr>
          <p:cNvPr id="3" name="Text 1"/>
          <p:cNvSpPr/>
          <p:nvPr/>
        </p:nvSpPr>
        <p:spPr>
          <a:xfrm>
            <a:off x="548640" y="749808"/>
            <a:ext cx="11091672" cy="914400"/>
          </a:xfrm>
          <a:prstGeom prst="rect">
            <a:avLst/>
          </a:prstGeom>
          <a:noFill/>
          <a:ln/>
        </p:spPr>
        <p:txBody>
          <a:bodyPr wrap="square" lIns="0" tIns="0" rIns="0" bIns="0" rtlCol="0" anchor="ctr"/>
          <a:lstStyle/>
          <a:p>
            <a:pPr marL="0" indent="0">
              <a:lnSpc>
                <a:spcPct val="100000"/>
              </a:lnSpc>
              <a:buNone/>
            </a:pPr>
            <a:r>
              <a:rPr lang="en-US" sz="2800" b="1">
                <a:solidFill>
                  <a:srgbClr val="04405D"/>
                </a:solidFill>
                <a:latin typeface="Aptos" pitchFamily="34" charset="0"/>
                <a:ea typeface="Aptos" pitchFamily="34" charset="-122"/>
                <a:cs typeface="Aptos" pitchFamily="34" charset="-120"/>
              </a:rPr>
              <a:t>OARS: the skills you already have</a:t>
            </a:r>
            <a:endParaRPr lang="en-US" sz="2800"/>
          </a:p>
        </p:txBody>
      </p:sp>
      <p:sp>
        <p:nvSpPr>
          <p:cNvPr id="4" name="Shape 2"/>
          <p:cNvSpPr/>
          <p:nvPr/>
        </p:nvSpPr>
        <p:spPr>
          <a:xfrm>
            <a:off x="548640" y="1691640"/>
            <a:ext cx="5417820" cy="2135124"/>
          </a:xfrm>
          <a:prstGeom prst="roundRect">
            <a:avLst>
              <a:gd name="adj" fmla="val 2998"/>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5" name="Text 3"/>
          <p:cNvSpPr/>
          <p:nvPr/>
        </p:nvSpPr>
        <p:spPr>
          <a:xfrm>
            <a:off x="786384" y="1874520"/>
            <a:ext cx="4942332" cy="566928"/>
          </a:xfrm>
          <a:prstGeom prst="rect">
            <a:avLst/>
          </a:prstGeom>
          <a:noFill/>
          <a:ln/>
        </p:spPr>
        <p:txBody>
          <a:bodyPr wrap="square" rtlCol="0" anchor="t"/>
          <a:lstStyle/>
          <a:p>
            <a:pPr marL="0" indent="0">
              <a:lnSpc>
                <a:spcPct val="96000"/>
              </a:lnSpc>
              <a:buNone/>
            </a:pPr>
            <a:r>
              <a:rPr lang="en-US" sz="1750" b="1">
                <a:solidFill>
                  <a:srgbClr val="04405D"/>
                </a:solidFill>
                <a:latin typeface="Aptos" pitchFamily="34" charset="0"/>
                <a:ea typeface="Aptos" pitchFamily="34" charset="-122"/>
                <a:cs typeface="Aptos" pitchFamily="34" charset="-120"/>
              </a:rPr>
              <a:t>Open questions</a:t>
            </a:r>
            <a:endParaRPr lang="en-US" sz="1750"/>
          </a:p>
        </p:txBody>
      </p:sp>
      <p:sp>
        <p:nvSpPr>
          <p:cNvPr id="6" name="Text 4"/>
          <p:cNvSpPr/>
          <p:nvPr/>
        </p:nvSpPr>
        <p:spPr>
          <a:xfrm>
            <a:off x="786384" y="2423160"/>
            <a:ext cx="4942332" cy="1293876"/>
          </a:xfrm>
          <a:prstGeom prst="rect">
            <a:avLst/>
          </a:prstGeom>
          <a:noFill/>
          <a:ln/>
        </p:spPr>
        <p:txBody>
          <a:bodyPr wrap="square" rtlCol="0" anchor="t"/>
          <a:lstStyle/>
          <a:p>
            <a:pPr marL="0" indent="0">
              <a:lnSpc>
                <a:spcPct val="104000"/>
              </a:lnSpc>
              <a:buNone/>
            </a:pPr>
            <a:r>
              <a:rPr lang="en-US" sz="1550">
                <a:solidFill>
                  <a:srgbClr val="17262E"/>
                </a:solidFill>
                <a:latin typeface="Cambria" pitchFamily="34" charset="0"/>
                <a:ea typeface="Cambria" pitchFamily="34" charset="-122"/>
                <a:cs typeface="Cambria" pitchFamily="34" charset="-120"/>
              </a:rPr>
              <a:t>Questions you can't answer yes or no. “What would make this worth your time?”</a:t>
            </a:r>
            <a:endParaRPr lang="en-US" sz="1550"/>
          </a:p>
        </p:txBody>
      </p:sp>
      <p:sp>
        <p:nvSpPr>
          <p:cNvPr id="7" name="Shape 5"/>
          <p:cNvSpPr/>
          <p:nvPr/>
        </p:nvSpPr>
        <p:spPr>
          <a:xfrm>
            <a:off x="6222492" y="1691640"/>
            <a:ext cx="5417820" cy="2135124"/>
          </a:xfrm>
          <a:prstGeom prst="roundRect">
            <a:avLst>
              <a:gd name="adj" fmla="val 2998"/>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8" name="Text 6"/>
          <p:cNvSpPr/>
          <p:nvPr/>
        </p:nvSpPr>
        <p:spPr>
          <a:xfrm>
            <a:off x="6460236" y="1874520"/>
            <a:ext cx="4942332" cy="566928"/>
          </a:xfrm>
          <a:prstGeom prst="rect">
            <a:avLst/>
          </a:prstGeom>
          <a:noFill/>
          <a:ln/>
        </p:spPr>
        <p:txBody>
          <a:bodyPr wrap="square" rtlCol="0" anchor="t"/>
          <a:lstStyle/>
          <a:p>
            <a:pPr marL="0" indent="0">
              <a:lnSpc>
                <a:spcPct val="96000"/>
              </a:lnSpc>
              <a:buNone/>
            </a:pPr>
            <a:r>
              <a:rPr lang="en-US" sz="1750" b="1">
                <a:solidFill>
                  <a:srgbClr val="04405D"/>
                </a:solidFill>
                <a:latin typeface="Aptos" pitchFamily="34" charset="0"/>
                <a:ea typeface="Aptos" pitchFamily="34" charset="-122"/>
                <a:cs typeface="Aptos" pitchFamily="34" charset="-120"/>
              </a:rPr>
              <a:t>Affirmations</a:t>
            </a:r>
            <a:endParaRPr lang="en-US" sz="1750"/>
          </a:p>
        </p:txBody>
      </p:sp>
      <p:sp>
        <p:nvSpPr>
          <p:cNvPr id="9" name="Text 7"/>
          <p:cNvSpPr/>
          <p:nvPr/>
        </p:nvSpPr>
        <p:spPr>
          <a:xfrm>
            <a:off x="6460236" y="2423160"/>
            <a:ext cx="4942332" cy="1293876"/>
          </a:xfrm>
          <a:prstGeom prst="rect">
            <a:avLst/>
          </a:prstGeom>
          <a:noFill/>
          <a:ln/>
        </p:spPr>
        <p:txBody>
          <a:bodyPr wrap="square" rtlCol="0" anchor="t"/>
          <a:lstStyle/>
          <a:p>
            <a:pPr marL="0" indent="0">
              <a:lnSpc>
                <a:spcPct val="104000"/>
              </a:lnSpc>
              <a:buNone/>
            </a:pPr>
            <a:r>
              <a:rPr lang="en-US" sz="1550">
                <a:solidFill>
                  <a:srgbClr val="17262E"/>
                </a:solidFill>
                <a:latin typeface="Cambria" pitchFamily="34" charset="0"/>
                <a:ea typeface="Cambria" pitchFamily="34" charset="-122"/>
                <a:cs typeface="Cambria" pitchFamily="34" charset="-120"/>
              </a:rPr>
              <a:t>Name a real strength, specifically. Not flattery. Affirmation builds the self-efficacy that drives change.</a:t>
            </a:r>
            <a:endParaRPr lang="en-US" sz="1550"/>
          </a:p>
        </p:txBody>
      </p:sp>
      <p:sp>
        <p:nvSpPr>
          <p:cNvPr id="10" name="Shape 8"/>
          <p:cNvSpPr/>
          <p:nvPr/>
        </p:nvSpPr>
        <p:spPr>
          <a:xfrm>
            <a:off x="548640" y="4082796"/>
            <a:ext cx="5417820" cy="2135124"/>
          </a:xfrm>
          <a:prstGeom prst="roundRect">
            <a:avLst>
              <a:gd name="adj" fmla="val 2998"/>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11" name="Text 9"/>
          <p:cNvSpPr/>
          <p:nvPr/>
        </p:nvSpPr>
        <p:spPr>
          <a:xfrm>
            <a:off x="786384" y="4265676"/>
            <a:ext cx="4942332" cy="566928"/>
          </a:xfrm>
          <a:prstGeom prst="rect">
            <a:avLst/>
          </a:prstGeom>
          <a:noFill/>
          <a:ln/>
        </p:spPr>
        <p:txBody>
          <a:bodyPr wrap="square" rtlCol="0" anchor="t"/>
          <a:lstStyle/>
          <a:p>
            <a:pPr marL="0" indent="0">
              <a:lnSpc>
                <a:spcPct val="96000"/>
              </a:lnSpc>
              <a:buNone/>
            </a:pPr>
            <a:r>
              <a:rPr lang="en-US" sz="1750" b="1">
                <a:solidFill>
                  <a:srgbClr val="04405D"/>
                </a:solidFill>
                <a:latin typeface="Aptos" pitchFamily="34" charset="0"/>
                <a:ea typeface="Aptos" pitchFamily="34" charset="-122"/>
                <a:cs typeface="Aptos" pitchFamily="34" charset="-120"/>
              </a:rPr>
              <a:t>Reflections</a:t>
            </a:r>
            <a:endParaRPr lang="en-US" sz="1750"/>
          </a:p>
        </p:txBody>
      </p:sp>
      <p:sp>
        <p:nvSpPr>
          <p:cNvPr id="12" name="Text 10"/>
          <p:cNvSpPr/>
          <p:nvPr/>
        </p:nvSpPr>
        <p:spPr>
          <a:xfrm>
            <a:off x="786384" y="4814316"/>
            <a:ext cx="4942332" cy="1293876"/>
          </a:xfrm>
          <a:prstGeom prst="rect">
            <a:avLst/>
          </a:prstGeom>
          <a:noFill/>
          <a:ln/>
        </p:spPr>
        <p:txBody>
          <a:bodyPr wrap="square" rtlCol="0" anchor="t"/>
          <a:lstStyle/>
          <a:p>
            <a:pPr marL="0" indent="0">
              <a:lnSpc>
                <a:spcPct val="104000"/>
              </a:lnSpc>
              <a:buNone/>
            </a:pPr>
            <a:r>
              <a:rPr lang="en-US" sz="1550">
                <a:solidFill>
                  <a:srgbClr val="17262E"/>
                </a:solidFill>
                <a:latin typeface="Cambria" pitchFamily="34" charset="0"/>
                <a:ea typeface="Cambria" pitchFamily="34" charset="-122"/>
                <a:cs typeface="Cambria" pitchFamily="34" charset="-120"/>
              </a:rPr>
              <a:t>Say back what you heard, sometimes with a little added meaning. The heavy lifter, and the one people drop under pressure.</a:t>
            </a:r>
            <a:endParaRPr lang="en-US" sz="1550"/>
          </a:p>
        </p:txBody>
      </p:sp>
      <p:sp>
        <p:nvSpPr>
          <p:cNvPr id="13" name="Shape 11"/>
          <p:cNvSpPr/>
          <p:nvPr/>
        </p:nvSpPr>
        <p:spPr>
          <a:xfrm>
            <a:off x="6222492" y="4082796"/>
            <a:ext cx="5417820" cy="2135124"/>
          </a:xfrm>
          <a:prstGeom prst="roundRect">
            <a:avLst>
              <a:gd name="adj" fmla="val 2998"/>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14" name="Text 12"/>
          <p:cNvSpPr/>
          <p:nvPr/>
        </p:nvSpPr>
        <p:spPr>
          <a:xfrm>
            <a:off x="6460236" y="4265676"/>
            <a:ext cx="4942332" cy="566928"/>
          </a:xfrm>
          <a:prstGeom prst="rect">
            <a:avLst/>
          </a:prstGeom>
          <a:noFill/>
          <a:ln/>
        </p:spPr>
        <p:txBody>
          <a:bodyPr wrap="square" rtlCol="0" anchor="t"/>
          <a:lstStyle/>
          <a:p>
            <a:pPr marL="0" indent="0">
              <a:lnSpc>
                <a:spcPct val="96000"/>
              </a:lnSpc>
              <a:buNone/>
            </a:pPr>
            <a:r>
              <a:rPr lang="en-US" sz="1750" b="1">
                <a:solidFill>
                  <a:srgbClr val="04405D"/>
                </a:solidFill>
                <a:latin typeface="Aptos" pitchFamily="34" charset="0"/>
                <a:ea typeface="Aptos" pitchFamily="34" charset="-122"/>
                <a:cs typeface="Aptos" pitchFamily="34" charset="-120"/>
              </a:rPr>
              <a:t>Summaries</a:t>
            </a:r>
            <a:endParaRPr lang="en-US" sz="1750"/>
          </a:p>
        </p:txBody>
      </p:sp>
      <p:sp>
        <p:nvSpPr>
          <p:cNvPr id="15" name="Text 13"/>
          <p:cNvSpPr/>
          <p:nvPr/>
        </p:nvSpPr>
        <p:spPr>
          <a:xfrm>
            <a:off x="6460236" y="4814316"/>
            <a:ext cx="4942332" cy="1293876"/>
          </a:xfrm>
          <a:prstGeom prst="rect">
            <a:avLst/>
          </a:prstGeom>
          <a:noFill/>
          <a:ln/>
        </p:spPr>
        <p:txBody>
          <a:bodyPr wrap="square" rtlCol="0" anchor="t"/>
          <a:lstStyle/>
          <a:p>
            <a:pPr marL="0" indent="0">
              <a:lnSpc>
                <a:spcPct val="104000"/>
              </a:lnSpc>
              <a:buNone/>
            </a:pPr>
            <a:r>
              <a:rPr lang="en-US" sz="1550">
                <a:solidFill>
                  <a:srgbClr val="17262E"/>
                </a:solidFill>
                <a:latin typeface="Cambria" pitchFamily="34" charset="0"/>
                <a:ea typeface="Cambria" pitchFamily="34" charset="-122"/>
                <a:cs typeface="Cambria" pitchFamily="34" charset="-120"/>
              </a:rPr>
              <a:t>Gather the threads, connect them, and hand it back. “So here's what I'm hearing.”</a:t>
            </a:r>
            <a:endParaRPr lang="en-US" sz="1550"/>
          </a:p>
        </p:txBody>
      </p:sp>
      <p:sp>
        <p:nvSpPr>
          <p:cNvPr id="16" name="Text 14"/>
          <p:cNvSpPr/>
          <p:nvPr/>
        </p:nvSpPr>
        <p:spPr>
          <a:xfrm>
            <a:off x="548640" y="6419088"/>
            <a:ext cx="7315200" cy="274320"/>
          </a:xfrm>
          <a:prstGeom prst="rect">
            <a:avLst/>
          </a:prstGeom>
          <a:noFill/>
          <a:ln/>
        </p:spPr>
        <p:txBody>
          <a:bodyPr wrap="square" lIns="0" tIns="0" rIns="0" bIns="0" rtlCol="0" anchor="ctr"/>
          <a:lstStyle/>
          <a:p>
            <a:pPr marL="0" indent="0" algn="l">
              <a:buNone/>
            </a:pPr>
            <a:r>
              <a:rPr lang="en-US" sz="1050" b="1">
                <a:solidFill>
                  <a:srgbClr val="04405D"/>
                </a:solidFill>
                <a:latin typeface="Cambria" pitchFamily="34" charset="0"/>
                <a:ea typeface="Cambria" pitchFamily="34" charset="-122"/>
                <a:cs typeface="Cambria" pitchFamily="34" charset="-120"/>
              </a:rPr>
              <a:t>Restore Hope</a:t>
            </a:r>
            <a:r>
              <a:rPr lang="en-US" sz="1050">
                <a:solidFill>
                  <a:srgbClr val="5C6B73"/>
                </a:solidFill>
                <a:latin typeface="Cambria" pitchFamily="34" charset="0"/>
                <a:ea typeface="Cambria" pitchFamily="34" charset="-122"/>
                <a:cs typeface="Cambria" pitchFamily="34" charset="-120"/>
              </a:rPr>
              <a:t>   ·   Coordinator Training</a:t>
            </a:r>
            <a:endParaRPr lang="en-US" sz="1050"/>
          </a:p>
        </p:txBody>
      </p:sp>
      <p:sp>
        <p:nvSpPr>
          <p:cNvPr id="17" name="Text 15"/>
          <p:cNvSpPr/>
          <p:nvPr/>
        </p:nvSpPr>
        <p:spPr>
          <a:xfrm>
            <a:off x="6611112" y="6419088"/>
            <a:ext cx="5029200" cy="274320"/>
          </a:xfrm>
          <a:prstGeom prst="rect">
            <a:avLst/>
          </a:prstGeom>
          <a:noFill/>
          <a:ln/>
        </p:spPr>
        <p:txBody>
          <a:bodyPr wrap="square" lIns="0" tIns="0" rIns="0" bIns="0" rtlCol="0" anchor="ctr"/>
          <a:lstStyle/>
          <a:p>
            <a:pPr marL="0" indent="0" algn="r">
              <a:buNone/>
            </a:pPr>
            <a:r>
              <a:rPr lang="en-US" sz="1050">
                <a:solidFill>
                  <a:srgbClr val="5C6B73"/>
                </a:solidFill>
                <a:latin typeface="Cambria" pitchFamily="34" charset="0"/>
                <a:ea typeface="Cambria" pitchFamily="34" charset="-122"/>
                <a:cs typeface="Cambria" pitchFamily="34" charset="-120"/>
              </a:rPr>
              <a:t>MI · Partners &amp; Providers   |   5</a:t>
            </a:r>
            <a:endParaRPr lang="en-US" sz="105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91672" cy="292608"/>
          </a:xfrm>
          <a:prstGeom prst="rect">
            <a:avLst/>
          </a:prstGeom>
          <a:noFill/>
          <a:ln/>
        </p:spPr>
        <p:txBody>
          <a:bodyPr wrap="square" lIns="0" tIns="0" rIns="0" bIns="0" rtlCol="0" anchor="ctr"/>
          <a:lstStyle/>
          <a:p>
            <a:pPr marL="0" indent="0">
              <a:buNone/>
            </a:pPr>
            <a:r>
              <a:rPr lang="en-US" sz="1350" b="1" kern="0" spc="200">
                <a:solidFill>
                  <a:srgbClr val="04405D"/>
                </a:solidFill>
                <a:latin typeface="Cambria" pitchFamily="34" charset="0"/>
                <a:ea typeface="Cambria" pitchFamily="34" charset="-122"/>
                <a:cs typeface="Cambria" pitchFamily="34" charset="-120"/>
              </a:rPr>
              <a:t>THE TRAP AND THE ENGINE</a:t>
            </a:r>
            <a:endParaRPr lang="en-US" sz="1350"/>
          </a:p>
        </p:txBody>
      </p:sp>
      <p:sp>
        <p:nvSpPr>
          <p:cNvPr id="3" name="Text 1"/>
          <p:cNvSpPr/>
          <p:nvPr/>
        </p:nvSpPr>
        <p:spPr>
          <a:xfrm>
            <a:off x="548640" y="749808"/>
            <a:ext cx="11091672" cy="914400"/>
          </a:xfrm>
          <a:prstGeom prst="rect">
            <a:avLst/>
          </a:prstGeom>
          <a:noFill/>
          <a:ln/>
        </p:spPr>
        <p:txBody>
          <a:bodyPr wrap="square" lIns="0" tIns="0" rIns="0" bIns="0" rtlCol="0" anchor="ctr"/>
          <a:lstStyle/>
          <a:p>
            <a:pPr marL="0" indent="0">
              <a:lnSpc>
                <a:spcPct val="100000"/>
              </a:lnSpc>
              <a:buNone/>
            </a:pPr>
            <a:r>
              <a:rPr lang="en-US" sz="2800" b="1">
                <a:solidFill>
                  <a:srgbClr val="04405D"/>
                </a:solidFill>
                <a:latin typeface="Aptos" pitchFamily="34" charset="0"/>
                <a:ea typeface="Aptos" pitchFamily="34" charset="-122"/>
                <a:cs typeface="Aptos" pitchFamily="34" charset="-120"/>
              </a:rPr>
              <a:t>The righting reflex</a:t>
            </a:r>
            <a:endParaRPr lang="en-US" sz="2800"/>
          </a:p>
        </p:txBody>
      </p:sp>
      <p:sp>
        <p:nvSpPr>
          <p:cNvPr id="4" name="Text 2"/>
          <p:cNvSpPr/>
          <p:nvPr/>
        </p:nvSpPr>
        <p:spPr>
          <a:xfrm>
            <a:off x="548640" y="1517904"/>
            <a:ext cx="11091672" cy="502920"/>
          </a:xfrm>
          <a:prstGeom prst="rect">
            <a:avLst/>
          </a:prstGeom>
          <a:noFill/>
          <a:ln/>
        </p:spPr>
        <p:txBody>
          <a:bodyPr wrap="square" rtlCol="0" anchor="ctr"/>
          <a:lstStyle/>
          <a:p>
            <a:pPr marL="0" indent="0">
              <a:lnSpc>
                <a:spcPct val="104000"/>
              </a:lnSpc>
              <a:buNone/>
            </a:pPr>
            <a:r>
              <a:rPr lang="en-US" sz="1700">
                <a:solidFill>
                  <a:srgbClr val="5C6B73"/>
                </a:solidFill>
                <a:latin typeface="Cambria" pitchFamily="34" charset="0"/>
                <a:ea typeface="Cambria" pitchFamily="34" charset="-122"/>
                <a:cs typeface="Cambria" pitchFamily="34" charset="-120"/>
              </a:rPr>
              <a:t>Faced with hesitation, helpers reach to set things right: explain, reassure, fix. It feels like the job. It quietly backfires, because the person then voices the other side of the argument and hears themselves do it.</a:t>
            </a:r>
            <a:endParaRPr lang="en-US" sz="1700"/>
          </a:p>
        </p:txBody>
      </p:sp>
      <p:sp>
        <p:nvSpPr>
          <p:cNvPr id="5" name="Shape 3"/>
          <p:cNvSpPr/>
          <p:nvPr/>
        </p:nvSpPr>
        <p:spPr>
          <a:xfrm>
            <a:off x="548640" y="2148840"/>
            <a:ext cx="5408676" cy="2514600"/>
          </a:xfrm>
          <a:prstGeom prst="roundRect">
            <a:avLst>
              <a:gd name="adj" fmla="val 2909"/>
            </a:avLst>
          </a:prstGeom>
          <a:solidFill>
            <a:srgbClr val="EDF2F2"/>
          </a:solidFill>
          <a:ln w="12700">
            <a:solidFill>
              <a:srgbClr val="CFDCDC"/>
            </a:solidFill>
            <a:prstDash val="solid"/>
          </a:ln>
        </p:spPr>
        <p:txBody>
          <a:bodyPr/>
          <a:lstStyle/>
          <a:p>
            <a:endParaRPr lang="en-US"/>
          </a:p>
        </p:txBody>
      </p:sp>
      <p:sp>
        <p:nvSpPr>
          <p:cNvPr id="6" name="Text 4"/>
          <p:cNvSpPr/>
          <p:nvPr/>
        </p:nvSpPr>
        <p:spPr>
          <a:xfrm>
            <a:off x="822960" y="2350008"/>
            <a:ext cx="4860036" cy="365760"/>
          </a:xfrm>
          <a:prstGeom prst="rect">
            <a:avLst/>
          </a:prstGeom>
          <a:noFill/>
          <a:ln/>
        </p:spPr>
        <p:txBody>
          <a:bodyPr wrap="square" rtlCol="0" anchor="ctr"/>
          <a:lstStyle/>
          <a:p>
            <a:pPr marL="0" indent="0">
              <a:buNone/>
            </a:pPr>
            <a:r>
              <a:rPr lang="en-US" sz="1750" b="1" kern="0" spc="100">
                <a:solidFill>
                  <a:srgbClr val="5C6B73"/>
                </a:solidFill>
                <a:latin typeface="Cambria" pitchFamily="34" charset="0"/>
                <a:ea typeface="Cambria" pitchFamily="34" charset="-122"/>
                <a:cs typeface="Cambria" pitchFamily="34" charset="-120"/>
              </a:rPr>
              <a:t>THE REFLEX</a:t>
            </a:r>
            <a:endParaRPr lang="en-US" sz="1750"/>
          </a:p>
        </p:txBody>
      </p:sp>
      <p:sp>
        <p:nvSpPr>
          <p:cNvPr id="7" name="Text 5"/>
          <p:cNvSpPr/>
          <p:nvPr/>
        </p:nvSpPr>
        <p:spPr>
          <a:xfrm>
            <a:off x="868680" y="2834640"/>
            <a:ext cx="4768596" cy="1645920"/>
          </a:xfrm>
          <a:prstGeom prst="rect">
            <a:avLst/>
          </a:prstGeom>
          <a:noFill/>
          <a:ln/>
        </p:spPr>
        <p:txBody>
          <a:bodyPr wrap="square" rtlCol="0" anchor="ctr"/>
          <a:lstStyle/>
          <a:p>
            <a:pPr marL="342900" indent="-342900">
              <a:lnSpc>
                <a:spcPct val="105000"/>
              </a:lnSpc>
              <a:spcAft>
                <a:spcPts val="800"/>
              </a:spcAft>
              <a:buSzPct val="100000"/>
              <a:buChar char="–"/>
            </a:pPr>
            <a:r>
              <a:rPr lang="en-US" sz="1650">
                <a:solidFill>
                  <a:srgbClr val="17262E"/>
                </a:solidFill>
                <a:latin typeface="Cambria" pitchFamily="34" charset="0"/>
                <a:ea typeface="Cambria" pitchFamily="34" charset="-122"/>
                <a:cs typeface="Cambria" pitchFamily="34" charset="-120"/>
              </a:rPr>
              <a:t>You meet hesitation with a harder push.</a:t>
            </a:r>
            <a:endParaRPr lang="en-US" sz="1650"/>
          </a:p>
          <a:p>
            <a:pPr marL="342900" indent="-342900">
              <a:lnSpc>
                <a:spcPct val="105000"/>
              </a:lnSpc>
              <a:spcAft>
                <a:spcPts val="800"/>
              </a:spcAft>
              <a:buSzPct val="100000"/>
              <a:buChar char="–"/>
            </a:pPr>
            <a:r>
              <a:rPr lang="en-US" sz="1650">
                <a:solidFill>
                  <a:srgbClr val="17262E"/>
                </a:solidFill>
                <a:latin typeface="Cambria" pitchFamily="34" charset="0"/>
                <a:ea typeface="Cambria" pitchFamily="34" charset="-122"/>
                <a:cs typeface="Cambria" pitchFamily="34" charset="-120"/>
              </a:rPr>
              <a:t>You meet a problem with your solution.</a:t>
            </a:r>
            <a:endParaRPr lang="en-US" sz="1650"/>
          </a:p>
          <a:p>
            <a:pPr marL="342900" indent="-342900">
              <a:lnSpc>
                <a:spcPct val="105000"/>
              </a:lnSpc>
              <a:spcAft>
                <a:spcPts val="800"/>
              </a:spcAft>
              <a:buSzPct val="100000"/>
              <a:buChar char="–"/>
            </a:pPr>
            <a:r>
              <a:rPr lang="en-US" sz="1650">
                <a:solidFill>
                  <a:srgbClr val="17262E"/>
                </a:solidFill>
                <a:latin typeface="Cambria" pitchFamily="34" charset="0"/>
                <a:ea typeface="Cambria" pitchFamily="34" charset="-122"/>
                <a:cs typeface="Cambria" pitchFamily="34" charset="-120"/>
              </a:rPr>
              <a:t>You argue for change and leave them to argue against it.</a:t>
            </a:r>
            <a:endParaRPr lang="en-US" sz="1650"/>
          </a:p>
        </p:txBody>
      </p:sp>
      <p:sp>
        <p:nvSpPr>
          <p:cNvPr id="8" name="Shape 6"/>
          <p:cNvSpPr/>
          <p:nvPr/>
        </p:nvSpPr>
        <p:spPr>
          <a:xfrm>
            <a:off x="6231636" y="2148840"/>
            <a:ext cx="5408676" cy="2514600"/>
          </a:xfrm>
          <a:prstGeom prst="roundRect">
            <a:avLst>
              <a:gd name="adj" fmla="val 2909"/>
            </a:avLst>
          </a:prstGeom>
          <a:solidFill>
            <a:srgbClr val="04405D"/>
          </a:solidFill>
          <a:ln w="12700">
            <a:solidFill>
              <a:srgbClr val="04405D"/>
            </a:solidFill>
            <a:prstDash val="solid"/>
          </a:ln>
          <a:effectLst>
            <a:outerShdw blurRad="101600" dist="38100" dir="5400000" algn="bl" rotWithShape="0">
              <a:srgbClr val="0A2A3A">
                <a:alpha val="16000"/>
              </a:srgbClr>
            </a:outerShdw>
          </a:effectLst>
        </p:spPr>
        <p:txBody>
          <a:bodyPr/>
          <a:lstStyle/>
          <a:p>
            <a:endParaRPr lang="en-US"/>
          </a:p>
        </p:txBody>
      </p:sp>
      <p:sp>
        <p:nvSpPr>
          <p:cNvPr id="9" name="Text 7"/>
          <p:cNvSpPr/>
          <p:nvPr/>
        </p:nvSpPr>
        <p:spPr>
          <a:xfrm>
            <a:off x="6505956" y="2350008"/>
            <a:ext cx="4860036" cy="365760"/>
          </a:xfrm>
          <a:prstGeom prst="rect">
            <a:avLst/>
          </a:prstGeom>
          <a:noFill/>
          <a:ln/>
        </p:spPr>
        <p:txBody>
          <a:bodyPr wrap="square" rtlCol="0" anchor="ctr"/>
          <a:lstStyle/>
          <a:p>
            <a:pPr marL="0" indent="0">
              <a:buNone/>
            </a:pPr>
            <a:r>
              <a:rPr lang="en-US" sz="1750" b="1" kern="0" spc="100">
                <a:solidFill>
                  <a:srgbClr val="99BABA"/>
                </a:solidFill>
                <a:latin typeface="Cambria" pitchFamily="34" charset="0"/>
                <a:ea typeface="Cambria" pitchFamily="34" charset="-122"/>
                <a:cs typeface="Cambria" pitchFamily="34" charset="-120"/>
              </a:rPr>
              <a:t>THE MOVE</a:t>
            </a:r>
            <a:endParaRPr lang="en-US" sz="1750"/>
          </a:p>
        </p:txBody>
      </p:sp>
      <p:sp>
        <p:nvSpPr>
          <p:cNvPr id="10" name="Text 8"/>
          <p:cNvSpPr/>
          <p:nvPr/>
        </p:nvSpPr>
        <p:spPr>
          <a:xfrm>
            <a:off x="6551676" y="2834640"/>
            <a:ext cx="4768596" cy="1645920"/>
          </a:xfrm>
          <a:prstGeom prst="rect">
            <a:avLst/>
          </a:prstGeom>
          <a:noFill/>
          <a:ln/>
        </p:spPr>
        <p:txBody>
          <a:bodyPr wrap="square" rtlCol="0" anchor="ctr"/>
          <a:lstStyle/>
          <a:p>
            <a:pPr marL="342900" indent="-342900">
              <a:lnSpc>
                <a:spcPct val="105000"/>
              </a:lnSpc>
              <a:spcAft>
                <a:spcPts val="800"/>
              </a:spcAft>
              <a:buSzPct val="100000"/>
              <a:buChar char="•"/>
            </a:pPr>
            <a:r>
              <a:rPr lang="en-US" sz="1650">
                <a:solidFill>
                  <a:srgbClr val="DCE7E7"/>
                </a:solidFill>
                <a:latin typeface="Cambria" pitchFamily="34" charset="0"/>
                <a:ea typeface="Cambria" pitchFamily="34" charset="-122"/>
                <a:cs typeface="Cambria" pitchFamily="34" charset="-120"/>
              </a:rPr>
              <a:t>Get curious before you get persuasive.</a:t>
            </a:r>
            <a:endParaRPr lang="en-US" sz="1650"/>
          </a:p>
          <a:p>
            <a:pPr marL="342900" indent="-342900">
              <a:lnSpc>
                <a:spcPct val="105000"/>
              </a:lnSpc>
              <a:spcAft>
                <a:spcPts val="800"/>
              </a:spcAft>
              <a:buSzPct val="100000"/>
              <a:buChar char="•"/>
            </a:pPr>
            <a:r>
              <a:rPr lang="en-US" sz="1650">
                <a:solidFill>
                  <a:srgbClr val="DCE7E7"/>
                </a:solidFill>
                <a:latin typeface="Cambria" pitchFamily="34" charset="0"/>
                <a:ea typeface="Cambria" pitchFamily="34" charset="-122"/>
                <a:cs typeface="Cambria" pitchFamily="34" charset="-120"/>
              </a:rPr>
              <a:t>Ask, reflect, and let them build the case out loud.</a:t>
            </a:r>
            <a:endParaRPr lang="en-US" sz="1650"/>
          </a:p>
          <a:p>
            <a:pPr marL="342900" indent="-342900">
              <a:lnSpc>
                <a:spcPct val="105000"/>
              </a:lnSpc>
              <a:spcAft>
                <a:spcPts val="800"/>
              </a:spcAft>
              <a:buSzPct val="100000"/>
              <a:buChar char="•"/>
            </a:pPr>
            <a:r>
              <a:rPr lang="en-US" sz="1650">
                <a:solidFill>
                  <a:srgbClr val="DCE7E7"/>
                </a:solidFill>
                <a:latin typeface="Cambria" pitchFamily="34" charset="0"/>
                <a:ea typeface="Cambria" pitchFamily="34" charset="-122"/>
                <a:cs typeface="Cambria" pitchFamily="34" charset="-120"/>
              </a:rPr>
              <a:t>Talk less than they do. If you're working harder, you've taken over.</a:t>
            </a:r>
            <a:endParaRPr lang="en-US" sz="1650"/>
          </a:p>
        </p:txBody>
      </p:sp>
      <p:sp>
        <p:nvSpPr>
          <p:cNvPr id="11" name="Shape 9"/>
          <p:cNvSpPr/>
          <p:nvPr/>
        </p:nvSpPr>
        <p:spPr>
          <a:xfrm>
            <a:off x="548640" y="4892040"/>
            <a:ext cx="11091672" cy="822960"/>
          </a:xfrm>
          <a:prstGeom prst="roundRect">
            <a:avLst>
              <a:gd name="adj" fmla="val 8889"/>
            </a:avLst>
          </a:prstGeom>
          <a:solidFill>
            <a:srgbClr val="EDF2F2"/>
          </a:solidFill>
          <a:ln w="19050">
            <a:solidFill>
              <a:srgbClr val="99BABA"/>
            </a:solidFill>
            <a:prstDash val="solid"/>
          </a:ln>
        </p:spPr>
        <p:txBody>
          <a:bodyPr/>
          <a:lstStyle/>
          <a:p>
            <a:endParaRPr lang="en-US"/>
          </a:p>
        </p:txBody>
      </p:sp>
      <p:sp>
        <p:nvSpPr>
          <p:cNvPr id="12" name="Text 10"/>
          <p:cNvSpPr/>
          <p:nvPr/>
        </p:nvSpPr>
        <p:spPr>
          <a:xfrm>
            <a:off x="868680" y="4892040"/>
            <a:ext cx="10451592" cy="822960"/>
          </a:xfrm>
          <a:prstGeom prst="rect">
            <a:avLst/>
          </a:prstGeom>
          <a:noFill/>
          <a:ln/>
        </p:spPr>
        <p:txBody>
          <a:bodyPr wrap="square" rtlCol="0" anchor="ctr"/>
          <a:lstStyle/>
          <a:p>
            <a:pPr marL="0" indent="0">
              <a:lnSpc>
                <a:spcPct val="103000"/>
              </a:lnSpc>
              <a:buNone/>
            </a:pPr>
            <a:r>
              <a:rPr lang="en-US" sz="1650" b="1">
                <a:solidFill>
                  <a:srgbClr val="04405D"/>
                </a:solidFill>
                <a:latin typeface="Cambria" pitchFamily="34" charset="0"/>
                <a:ea typeface="Cambria" pitchFamily="34" charset="-122"/>
                <a:cs typeface="Cambria" pitchFamily="34" charset="-120"/>
              </a:rPr>
              <a:t>The engine:  </a:t>
            </a:r>
            <a:r>
              <a:rPr lang="en-US" sz="1650">
                <a:solidFill>
                  <a:srgbClr val="17262E"/>
                </a:solidFill>
                <a:latin typeface="Cambria" pitchFamily="34" charset="0"/>
                <a:ea typeface="Cambria" pitchFamily="34" charset="-122"/>
                <a:cs typeface="Cambria" pitchFamily="34" charset="-120"/>
              </a:rPr>
              <a:t>the best predictor of change is hearing someone argue for it in their own words. Your job is to ask the questions that get them there.</a:t>
            </a:r>
            <a:endParaRPr lang="en-US" sz="1650"/>
          </a:p>
        </p:txBody>
      </p:sp>
      <p:sp>
        <p:nvSpPr>
          <p:cNvPr id="13" name="Text 11"/>
          <p:cNvSpPr/>
          <p:nvPr/>
        </p:nvSpPr>
        <p:spPr>
          <a:xfrm>
            <a:off x="548640" y="6419088"/>
            <a:ext cx="7315200" cy="274320"/>
          </a:xfrm>
          <a:prstGeom prst="rect">
            <a:avLst/>
          </a:prstGeom>
          <a:noFill/>
          <a:ln/>
        </p:spPr>
        <p:txBody>
          <a:bodyPr wrap="square" lIns="0" tIns="0" rIns="0" bIns="0" rtlCol="0" anchor="ctr"/>
          <a:lstStyle/>
          <a:p>
            <a:pPr marL="0" indent="0" algn="l">
              <a:buNone/>
            </a:pPr>
            <a:r>
              <a:rPr lang="en-US" sz="1050" b="1">
                <a:solidFill>
                  <a:srgbClr val="04405D"/>
                </a:solidFill>
                <a:latin typeface="Cambria" pitchFamily="34" charset="0"/>
                <a:ea typeface="Cambria" pitchFamily="34" charset="-122"/>
                <a:cs typeface="Cambria" pitchFamily="34" charset="-120"/>
              </a:rPr>
              <a:t>Restore Hope</a:t>
            </a:r>
            <a:r>
              <a:rPr lang="en-US" sz="1050">
                <a:solidFill>
                  <a:srgbClr val="5C6B73"/>
                </a:solidFill>
                <a:latin typeface="Cambria" pitchFamily="34" charset="0"/>
                <a:ea typeface="Cambria" pitchFamily="34" charset="-122"/>
                <a:cs typeface="Cambria" pitchFamily="34" charset="-120"/>
              </a:rPr>
              <a:t>   ·   Coordinator Training</a:t>
            </a:r>
            <a:endParaRPr lang="en-US" sz="1050"/>
          </a:p>
        </p:txBody>
      </p:sp>
      <p:sp>
        <p:nvSpPr>
          <p:cNvPr id="14" name="Text 12"/>
          <p:cNvSpPr/>
          <p:nvPr/>
        </p:nvSpPr>
        <p:spPr>
          <a:xfrm>
            <a:off x="6611112" y="6419088"/>
            <a:ext cx="5029200" cy="274320"/>
          </a:xfrm>
          <a:prstGeom prst="rect">
            <a:avLst/>
          </a:prstGeom>
          <a:noFill/>
          <a:ln/>
        </p:spPr>
        <p:txBody>
          <a:bodyPr wrap="square" lIns="0" tIns="0" rIns="0" bIns="0" rtlCol="0" anchor="ctr"/>
          <a:lstStyle/>
          <a:p>
            <a:pPr marL="0" indent="0" algn="r">
              <a:buNone/>
            </a:pPr>
            <a:r>
              <a:rPr lang="en-US" sz="1050">
                <a:solidFill>
                  <a:srgbClr val="5C6B73"/>
                </a:solidFill>
                <a:latin typeface="Cambria" pitchFamily="34" charset="0"/>
                <a:ea typeface="Cambria" pitchFamily="34" charset="-122"/>
                <a:cs typeface="Cambria" pitchFamily="34" charset="-120"/>
              </a:rPr>
              <a:t>MI · Partners &amp; Providers   |   6</a:t>
            </a:r>
            <a:endParaRPr lang="en-US" sz="105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99BABA"/>
        </a:solidFill>
        <a:effectLst/>
      </p:bgPr>
    </p:bg>
    <p:spTree>
      <p:nvGrpSpPr>
        <p:cNvPr id="1" name=""/>
        <p:cNvGrpSpPr/>
        <p:nvPr/>
      </p:nvGrpSpPr>
      <p:grpSpPr>
        <a:xfrm>
          <a:off x="0" y="0"/>
          <a:ext cx="0" cy="0"/>
          <a:chOff x="0" y="0"/>
          <a:chExt cx="0" cy="0"/>
        </a:xfrm>
      </p:grpSpPr>
      <p:sp>
        <p:nvSpPr>
          <p:cNvPr id="2" name="Shape 0"/>
          <p:cNvSpPr/>
          <p:nvPr/>
        </p:nvSpPr>
        <p:spPr>
          <a:xfrm>
            <a:off x="548640" y="777240"/>
            <a:ext cx="2651760" cy="566928"/>
          </a:xfrm>
          <a:prstGeom prst="roundRect">
            <a:avLst>
              <a:gd name="adj" fmla="val 50000"/>
            </a:avLst>
          </a:prstGeom>
          <a:solidFill>
            <a:srgbClr val="04405D"/>
          </a:solidFill>
          <a:ln/>
        </p:spPr>
        <p:txBody>
          <a:bodyPr/>
          <a:lstStyle/>
          <a:p>
            <a:endParaRPr lang="en-US"/>
          </a:p>
        </p:txBody>
      </p:sp>
      <p:sp>
        <p:nvSpPr>
          <p:cNvPr id="3" name="Text 1"/>
          <p:cNvSpPr/>
          <p:nvPr/>
        </p:nvSpPr>
        <p:spPr>
          <a:xfrm>
            <a:off x="548640" y="777240"/>
            <a:ext cx="2651760" cy="566928"/>
          </a:xfrm>
          <a:prstGeom prst="rect">
            <a:avLst/>
          </a:prstGeom>
          <a:noFill/>
          <a:ln/>
        </p:spPr>
        <p:txBody>
          <a:bodyPr wrap="square" rtlCol="0" anchor="ctr"/>
          <a:lstStyle/>
          <a:p>
            <a:pPr marL="0" indent="0" algn="ctr">
              <a:buNone/>
            </a:pPr>
            <a:r>
              <a:rPr lang="en-US" sz="1750" b="1" kern="0" spc="200">
                <a:solidFill>
                  <a:srgbClr val="FFFFFF"/>
                </a:solidFill>
                <a:latin typeface="Cambria" pitchFamily="34" charset="0"/>
                <a:ea typeface="Cambria" pitchFamily="34" charset="-122"/>
                <a:cs typeface="Cambria" pitchFamily="34" charset="-120"/>
              </a:rPr>
              <a:t>TRY IT</a:t>
            </a:r>
            <a:endParaRPr lang="en-US" sz="1750"/>
          </a:p>
        </p:txBody>
      </p:sp>
      <p:sp>
        <p:nvSpPr>
          <p:cNvPr id="4" name="Text 2"/>
          <p:cNvSpPr/>
          <p:nvPr/>
        </p:nvSpPr>
        <p:spPr>
          <a:xfrm>
            <a:off x="548640" y="1737360"/>
            <a:ext cx="11091672" cy="1920240"/>
          </a:xfrm>
          <a:prstGeom prst="rect">
            <a:avLst/>
          </a:prstGeom>
          <a:noFill/>
          <a:ln/>
        </p:spPr>
        <p:txBody>
          <a:bodyPr wrap="square" rtlCol="0" anchor="t"/>
          <a:lstStyle/>
          <a:p>
            <a:pPr marL="0" indent="0">
              <a:lnSpc>
                <a:spcPct val="105000"/>
              </a:lnSpc>
              <a:buNone/>
            </a:pPr>
            <a:r>
              <a:rPr lang="en-US" sz="2700" b="1">
                <a:solidFill>
                  <a:srgbClr val="04405D"/>
                </a:solidFill>
                <a:latin typeface="Aptos" pitchFamily="34" charset="0"/>
                <a:ea typeface="Aptos" pitchFamily="34" charset="-122"/>
                <a:cs typeface="Aptos" pitchFamily="34" charset="-120"/>
              </a:rPr>
              <a:t>Reflect, don't fix.</a:t>
            </a:r>
            <a:endParaRPr lang="en-US" sz="2700"/>
          </a:p>
        </p:txBody>
      </p:sp>
      <p:sp>
        <p:nvSpPr>
          <p:cNvPr id="5" name="Text 3"/>
          <p:cNvSpPr/>
          <p:nvPr/>
        </p:nvSpPr>
        <p:spPr>
          <a:xfrm>
            <a:off x="640080" y="3794760"/>
            <a:ext cx="10908792" cy="2377440"/>
          </a:xfrm>
          <a:prstGeom prst="rect">
            <a:avLst/>
          </a:prstGeom>
          <a:noFill/>
          <a:ln/>
        </p:spPr>
        <p:txBody>
          <a:bodyPr wrap="square" rtlCol="0" anchor="ctr"/>
          <a:lstStyle/>
          <a:p>
            <a:pPr marL="342900" indent="-342900">
              <a:lnSpc>
                <a:spcPct val="105000"/>
              </a:lnSpc>
              <a:spcAft>
                <a:spcPts val="900"/>
              </a:spcAft>
              <a:buSzPct val="100000"/>
              <a:buChar char="•"/>
            </a:pPr>
            <a:r>
              <a:rPr lang="en-US" sz="1750" dirty="0">
                <a:solidFill>
                  <a:srgbClr val="04405D"/>
                </a:solidFill>
                <a:latin typeface="Cambria" pitchFamily="34" charset="0"/>
                <a:ea typeface="Cambria" pitchFamily="34" charset="-122"/>
                <a:cs typeface="Cambria" pitchFamily="34" charset="-120"/>
              </a:rPr>
              <a:t>Pair up. One talks for a minute about something small and low-stakes: a show, a weekend, a minor gripe.</a:t>
            </a:r>
            <a:endParaRPr lang="en-US" sz="1750" dirty="0"/>
          </a:p>
          <a:p>
            <a:pPr marL="342900" indent="-342900">
              <a:lnSpc>
                <a:spcPct val="105000"/>
              </a:lnSpc>
              <a:spcAft>
                <a:spcPts val="900"/>
              </a:spcAft>
              <a:buSzPct val="100000"/>
              <a:buChar char="•"/>
            </a:pPr>
            <a:r>
              <a:rPr lang="en-US" sz="1750" dirty="0">
                <a:solidFill>
                  <a:srgbClr val="04405D"/>
                </a:solidFill>
                <a:latin typeface="Cambria" pitchFamily="34" charset="0"/>
                <a:ea typeface="Cambria" pitchFamily="34" charset="-122"/>
                <a:cs typeface="Cambria" pitchFamily="34" charset="-120"/>
              </a:rPr>
              <a:t>The listener responds only with reflections. No questions, no advice, no fixing.</a:t>
            </a:r>
            <a:endParaRPr lang="en-US" sz="1750" dirty="0"/>
          </a:p>
          <a:p>
            <a:pPr marL="342900" indent="-342900">
              <a:lnSpc>
                <a:spcPct val="105000"/>
              </a:lnSpc>
              <a:spcAft>
                <a:spcPts val="900"/>
              </a:spcAft>
              <a:buSzPct val="100000"/>
              <a:buChar char="•"/>
            </a:pPr>
            <a:r>
              <a:rPr lang="en-US" sz="1750" dirty="0">
                <a:solidFill>
                  <a:srgbClr val="04405D"/>
                </a:solidFill>
                <a:latin typeface="Cambria" pitchFamily="34" charset="0"/>
                <a:ea typeface="Cambria" pitchFamily="34" charset="-122"/>
                <a:cs typeface="Cambria" pitchFamily="34" charset="-120"/>
              </a:rPr>
              <a:t>Switch, then name it: how strong was the pull to jump in and solve?</a:t>
            </a:r>
            <a:endParaRPr lang="en-US" sz="1750" dirty="0"/>
          </a:p>
        </p:txBody>
      </p:sp>
      <p:sp>
        <p:nvSpPr>
          <p:cNvPr id="6" name="Text 4"/>
          <p:cNvSpPr/>
          <p:nvPr/>
        </p:nvSpPr>
        <p:spPr>
          <a:xfrm>
            <a:off x="8897112" y="822960"/>
            <a:ext cx="2743200" cy="457200"/>
          </a:xfrm>
          <a:prstGeom prst="rect">
            <a:avLst/>
          </a:prstGeom>
          <a:noFill/>
          <a:ln/>
        </p:spPr>
        <p:txBody>
          <a:bodyPr wrap="square" rtlCol="0" anchor="ctr"/>
          <a:lstStyle/>
          <a:p>
            <a:pPr marL="0" indent="0" algn="r">
              <a:buNone/>
            </a:pPr>
            <a:r>
              <a:rPr lang="en-US" sz="1350" i="1" dirty="0">
                <a:solidFill>
                  <a:srgbClr val="04405D"/>
                </a:solidFill>
                <a:latin typeface="Cambria" pitchFamily="34" charset="0"/>
                <a:ea typeface="Cambria" pitchFamily="34" charset="-122"/>
                <a:cs typeface="Cambria" pitchFamily="34" charset="-120"/>
              </a:rPr>
              <a:t>~5 min</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4405D"/>
        </a:solidFill>
        <a:effectLst/>
      </p:bgPr>
    </p:bg>
    <p:spTree>
      <p:nvGrpSpPr>
        <p:cNvPr id="1" name=""/>
        <p:cNvGrpSpPr/>
        <p:nvPr/>
      </p:nvGrpSpPr>
      <p:grpSpPr>
        <a:xfrm>
          <a:off x="0" y="0"/>
          <a:ext cx="0" cy="0"/>
          <a:chOff x="0" y="0"/>
          <a:chExt cx="0" cy="0"/>
        </a:xfrm>
      </p:grpSpPr>
      <p:sp>
        <p:nvSpPr>
          <p:cNvPr id="2" name="Text 0"/>
          <p:cNvSpPr/>
          <p:nvPr/>
        </p:nvSpPr>
        <p:spPr>
          <a:xfrm>
            <a:off x="548640" y="2057400"/>
            <a:ext cx="11091672" cy="365760"/>
          </a:xfrm>
          <a:prstGeom prst="rect">
            <a:avLst/>
          </a:prstGeom>
          <a:noFill/>
          <a:ln/>
        </p:spPr>
        <p:txBody>
          <a:bodyPr wrap="square" rtlCol="0" anchor="ctr"/>
          <a:lstStyle/>
          <a:p>
            <a:pPr marL="0" indent="0">
              <a:buNone/>
            </a:pPr>
            <a:r>
              <a:rPr lang="en-US" sz="1750" b="1" kern="0" spc="200">
                <a:solidFill>
                  <a:srgbClr val="99BABA"/>
                </a:solidFill>
                <a:latin typeface="Cambria" pitchFamily="34" charset="0"/>
                <a:ea typeface="Cambria" pitchFamily="34" charset="-122"/>
                <a:cs typeface="Cambria" pitchFamily="34" charset="-120"/>
              </a:rPr>
              <a:t>PART ONE OF TWO</a:t>
            </a:r>
            <a:endParaRPr lang="en-US" sz="1750"/>
          </a:p>
        </p:txBody>
      </p:sp>
      <p:sp>
        <p:nvSpPr>
          <p:cNvPr id="3" name="Text 1"/>
          <p:cNvSpPr/>
          <p:nvPr/>
        </p:nvSpPr>
        <p:spPr>
          <a:xfrm>
            <a:off x="548640" y="2468880"/>
            <a:ext cx="11091672" cy="1280160"/>
          </a:xfrm>
          <a:prstGeom prst="rect">
            <a:avLst/>
          </a:prstGeom>
          <a:noFill/>
          <a:ln/>
        </p:spPr>
        <p:txBody>
          <a:bodyPr wrap="square" rtlCol="0" anchor="ctr"/>
          <a:lstStyle/>
          <a:p>
            <a:pPr marL="0" indent="0">
              <a:lnSpc>
                <a:spcPct val="100000"/>
              </a:lnSpc>
              <a:buNone/>
            </a:pPr>
            <a:r>
              <a:rPr lang="en-US" sz="4200" b="1">
                <a:solidFill>
                  <a:srgbClr val="FFFFFF"/>
                </a:solidFill>
                <a:latin typeface="Aptos" pitchFamily="34" charset="0"/>
                <a:ea typeface="Aptos" pitchFamily="34" charset="-122"/>
                <a:cs typeface="Aptos" pitchFamily="34" charset="-120"/>
              </a:rPr>
              <a:t>With partners</a:t>
            </a:r>
            <a:endParaRPr lang="en-US" sz="4200"/>
          </a:p>
        </p:txBody>
      </p:sp>
      <p:sp>
        <p:nvSpPr>
          <p:cNvPr id="4" name="Text 2"/>
          <p:cNvSpPr/>
          <p:nvPr/>
        </p:nvSpPr>
        <p:spPr>
          <a:xfrm>
            <a:off x="548640" y="3977640"/>
            <a:ext cx="9994392" cy="1463040"/>
          </a:xfrm>
          <a:prstGeom prst="rect">
            <a:avLst/>
          </a:prstGeom>
          <a:noFill/>
          <a:ln/>
        </p:spPr>
        <p:txBody>
          <a:bodyPr wrap="square" rtlCol="0" anchor="ctr"/>
          <a:lstStyle/>
          <a:p>
            <a:pPr marL="0" indent="0">
              <a:lnSpc>
                <a:spcPct val="115000"/>
              </a:lnSpc>
              <a:buNone/>
            </a:pPr>
            <a:r>
              <a:rPr lang="en-US" sz="1800">
                <a:solidFill>
                  <a:srgbClr val="DCE7E7"/>
                </a:solidFill>
                <a:latin typeface="Cambria" pitchFamily="34" charset="0"/>
                <a:ea typeface="Cambria" pitchFamily="34" charset="-122"/>
                <a:cs typeface="Cambria" pitchFamily="34" charset="-120"/>
              </a:rPr>
              <a:t>You can't compel a partner. Whether the alliance fits their mission is theirs to decide, so you draw out their reasons instead of pushing yours.</a:t>
            </a:r>
            <a:endParaRPr lang="en-US" sz="1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91672" cy="292608"/>
          </a:xfrm>
          <a:prstGeom prst="rect">
            <a:avLst/>
          </a:prstGeom>
          <a:noFill/>
          <a:ln/>
        </p:spPr>
        <p:txBody>
          <a:bodyPr wrap="square" lIns="0" tIns="0" rIns="0" bIns="0" rtlCol="0" anchor="ctr"/>
          <a:lstStyle/>
          <a:p>
            <a:pPr marL="0" indent="0">
              <a:buNone/>
            </a:pPr>
            <a:r>
              <a:rPr lang="en-US" sz="1350" b="1" kern="0" spc="200">
                <a:solidFill>
                  <a:srgbClr val="04405D"/>
                </a:solidFill>
                <a:latin typeface="Cambria" pitchFamily="34" charset="0"/>
                <a:ea typeface="Cambria" pitchFamily="34" charset="-122"/>
                <a:cs typeface="Cambria" pitchFamily="34" charset="-120"/>
              </a:rPr>
              <a:t>WITH PARTNERS</a:t>
            </a:r>
            <a:endParaRPr lang="en-US" sz="1350"/>
          </a:p>
        </p:txBody>
      </p:sp>
      <p:sp>
        <p:nvSpPr>
          <p:cNvPr id="3" name="Text 1"/>
          <p:cNvSpPr/>
          <p:nvPr/>
        </p:nvSpPr>
        <p:spPr>
          <a:xfrm>
            <a:off x="548640" y="749808"/>
            <a:ext cx="11091672" cy="914400"/>
          </a:xfrm>
          <a:prstGeom prst="rect">
            <a:avLst/>
          </a:prstGeom>
          <a:noFill/>
          <a:ln/>
        </p:spPr>
        <p:txBody>
          <a:bodyPr wrap="square" lIns="0" tIns="0" rIns="0" bIns="0" rtlCol="0" anchor="ctr"/>
          <a:lstStyle/>
          <a:p>
            <a:pPr marL="0" indent="0">
              <a:lnSpc>
                <a:spcPct val="100000"/>
              </a:lnSpc>
              <a:buNone/>
            </a:pPr>
            <a:r>
              <a:rPr lang="en-US" sz="2800" b="1">
                <a:solidFill>
                  <a:srgbClr val="04405D"/>
                </a:solidFill>
                <a:latin typeface="Aptos" pitchFamily="34" charset="0"/>
                <a:ea typeface="Aptos" pitchFamily="34" charset="-122"/>
                <a:cs typeface="Aptos" pitchFamily="34" charset="-120"/>
              </a:rPr>
              <a:t>A partner conversation runs the four processes</a:t>
            </a:r>
            <a:endParaRPr lang="en-US" sz="2800"/>
          </a:p>
        </p:txBody>
      </p:sp>
      <p:sp>
        <p:nvSpPr>
          <p:cNvPr id="4" name="Shape 2"/>
          <p:cNvSpPr/>
          <p:nvPr/>
        </p:nvSpPr>
        <p:spPr>
          <a:xfrm>
            <a:off x="548640" y="1783080"/>
            <a:ext cx="548640" cy="548640"/>
          </a:xfrm>
          <a:prstGeom prst="ellipse">
            <a:avLst/>
          </a:prstGeom>
          <a:solidFill>
            <a:srgbClr val="04405D"/>
          </a:solidFill>
          <a:ln/>
        </p:spPr>
        <p:txBody>
          <a:bodyPr/>
          <a:lstStyle/>
          <a:p>
            <a:endParaRPr lang="en-US"/>
          </a:p>
        </p:txBody>
      </p:sp>
      <p:sp>
        <p:nvSpPr>
          <p:cNvPr id="5" name="Text 3"/>
          <p:cNvSpPr/>
          <p:nvPr/>
        </p:nvSpPr>
        <p:spPr>
          <a:xfrm>
            <a:off x="548640" y="1783080"/>
            <a:ext cx="548640" cy="548640"/>
          </a:xfrm>
          <a:prstGeom prst="rect">
            <a:avLst/>
          </a:prstGeom>
          <a:noFill/>
          <a:ln/>
        </p:spPr>
        <p:txBody>
          <a:bodyPr wrap="square" rtlCol="0" anchor="ctr"/>
          <a:lstStyle/>
          <a:p>
            <a:pPr marL="0" indent="0" algn="ctr">
              <a:buNone/>
            </a:pPr>
            <a:r>
              <a:rPr lang="en-US" sz="1800" b="1">
                <a:solidFill>
                  <a:srgbClr val="FFFFFF"/>
                </a:solidFill>
                <a:latin typeface="Aptos" pitchFamily="34" charset="0"/>
                <a:ea typeface="Aptos" pitchFamily="34" charset="-122"/>
                <a:cs typeface="Aptos" pitchFamily="34" charset="-120"/>
              </a:rPr>
              <a:t>1</a:t>
            </a:r>
            <a:endParaRPr lang="en-US" sz="1800"/>
          </a:p>
        </p:txBody>
      </p:sp>
      <p:sp>
        <p:nvSpPr>
          <p:cNvPr id="6" name="Text 4"/>
          <p:cNvSpPr/>
          <p:nvPr/>
        </p:nvSpPr>
        <p:spPr>
          <a:xfrm>
            <a:off x="1325880" y="1737360"/>
            <a:ext cx="10314432" cy="384048"/>
          </a:xfrm>
          <a:prstGeom prst="rect">
            <a:avLst/>
          </a:prstGeom>
          <a:noFill/>
          <a:ln/>
        </p:spPr>
        <p:txBody>
          <a:bodyPr wrap="square" rtlCol="0" anchor="ctr"/>
          <a:lstStyle/>
          <a:p>
            <a:pPr marL="0" indent="0">
              <a:buNone/>
            </a:pPr>
            <a:r>
              <a:rPr lang="en-US" sz="1750" b="1">
                <a:solidFill>
                  <a:srgbClr val="04405D"/>
                </a:solidFill>
                <a:latin typeface="Aptos" pitchFamily="34" charset="0"/>
                <a:ea typeface="Aptos" pitchFamily="34" charset="-122"/>
                <a:cs typeface="Aptos" pitchFamily="34" charset="-120"/>
              </a:rPr>
              <a:t>Engage: start in their world</a:t>
            </a:r>
            <a:endParaRPr lang="en-US" sz="1750"/>
          </a:p>
        </p:txBody>
      </p:sp>
      <p:sp>
        <p:nvSpPr>
          <p:cNvPr id="7" name="Text 5"/>
          <p:cNvSpPr/>
          <p:nvPr/>
        </p:nvSpPr>
        <p:spPr>
          <a:xfrm>
            <a:off x="1325880" y="2121408"/>
            <a:ext cx="10314432" cy="640080"/>
          </a:xfrm>
          <a:prstGeom prst="rect">
            <a:avLst/>
          </a:prstGeom>
          <a:noFill/>
          <a:ln/>
        </p:spPr>
        <p:txBody>
          <a:bodyPr wrap="square" rtlCol="0" anchor="t"/>
          <a:lstStyle/>
          <a:p>
            <a:pPr marL="0" indent="0">
              <a:lnSpc>
                <a:spcPct val="104000"/>
              </a:lnSpc>
              <a:buNone/>
            </a:pPr>
            <a:r>
              <a:rPr lang="en-US" sz="1600">
                <a:solidFill>
                  <a:srgbClr val="17262E"/>
                </a:solidFill>
                <a:latin typeface="Cambria" pitchFamily="34" charset="0"/>
                <a:ea typeface="Cambria" pitchFamily="34" charset="-122"/>
                <a:cs typeface="Cambria" pitchFamily="34" charset="-120"/>
              </a:rPr>
              <a:t>Before a word about the model, learn their mission, their pressure, and their currency. A judge counts outcomes, an employer counts retention, a food bank counts reach, a connection provider counts not duplicating effort.</a:t>
            </a:r>
            <a:endParaRPr lang="en-US" sz="1600"/>
          </a:p>
        </p:txBody>
      </p:sp>
      <p:sp>
        <p:nvSpPr>
          <p:cNvPr id="8" name="Shape 6"/>
          <p:cNvSpPr/>
          <p:nvPr/>
        </p:nvSpPr>
        <p:spPr>
          <a:xfrm>
            <a:off x="548640" y="2880360"/>
            <a:ext cx="548640" cy="548640"/>
          </a:xfrm>
          <a:prstGeom prst="ellipse">
            <a:avLst/>
          </a:prstGeom>
          <a:solidFill>
            <a:srgbClr val="99BABA"/>
          </a:solidFill>
          <a:ln/>
        </p:spPr>
        <p:txBody>
          <a:bodyPr/>
          <a:lstStyle/>
          <a:p>
            <a:endParaRPr lang="en-US"/>
          </a:p>
        </p:txBody>
      </p:sp>
      <p:sp>
        <p:nvSpPr>
          <p:cNvPr id="9" name="Text 7"/>
          <p:cNvSpPr/>
          <p:nvPr/>
        </p:nvSpPr>
        <p:spPr>
          <a:xfrm>
            <a:off x="548640" y="2880360"/>
            <a:ext cx="548640" cy="548640"/>
          </a:xfrm>
          <a:prstGeom prst="rect">
            <a:avLst/>
          </a:prstGeom>
          <a:noFill/>
          <a:ln/>
        </p:spPr>
        <p:txBody>
          <a:bodyPr wrap="square" rtlCol="0" anchor="ctr"/>
          <a:lstStyle/>
          <a:p>
            <a:pPr marL="0" indent="0" algn="ctr">
              <a:buNone/>
            </a:pPr>
            <a:r>
              <a:rPr lang="en-US" sz="1800" b="1">
                <a:solidFill>
                  <a:srgbClr val="04405D"/>
                </a:solidFill>
                <a:latin typeface="Aptos" pitchFamily="34" charset="0"/>
                <a:ea typeface="Aptos" pitchFamily="34" charset="-122"/>
                <a:cs typeface="Aptos" pitchFamily="34" charset="-120"/>
              </a:rPr>
              <a:t>2</a:t>
            </a:r>
            <a:endParaRPr lang="en-US" sz="1800"/>
          </a:p>
        </p:txBody>
      </p:sp>
      <p:sp>
        <p:nvSpPr>
          <p:cNvPr id="10" name="Text 8"/>
          <p:cNvSpPr/>
          <p:nvPr/>
        </p:nvSpPr>
        <p:spPr>
          <a:xfrm>
            <a:off x="1325880" y="2834640"/>
            <a:ext cx="10314432" cy="384048"/>
          </a:xfrm>
          <a:prstGeom prst="rect">
            <a:avLst/>
          </a:prstGeom>
          <a:noFill/>
          <a:ln/>
        </p:spPr>
        <p:txBody>
          <a:bodyPr wrap="square" rtlCol="0" anchor="ctr"/>
          <a:lstStyle/>
          <a:p>
            <a:pPr marL="0" indent="0">
              <a:buNone/>
            </a:pPr>
            <a:r>
              <a:rPr lang="en-US" sz="1750" b="1">
                <a:solidFill>
                  <a:srgbClr val="04405D"/>
                </a:solidFill>
                <a:latin typeface="Aptos" pitchFamily="34" charset="0"/>
                <a:ea typeface="Aptos" pitchFamily="34" charset="-122"/>
                <a:cs typeface="Aptos" pitchFamily="34" charset="-120"/>
              </a:rPr>
              <a:t>Focus: find where it fits</a:t>
            </a:r>
            <a:endParaRPr lang="en-US" sz="1750"/>
          </a:p>
        </p:txBody>
      </p:sp>
      <p:sp>
        <p:nvSpPr>
          <p:cNvPr id="11" name="Text 9"/>
          <p:cNvSpPr/>
          <p:nvPr/>
        </p:nvSpPr>
        <p:spPr>
          <a:xfrm>
            <a:off x="1325880" y="3218688"/>
            <a:ext cx="10314432" cy="640080"/>
          </a:xfrm>
          <a:prstGeom prst="rect">
            <a:avLst/>
          </a:prstGeom>
          <a:noFill/>
          <a:ln/>
        </p:spPr>
        <p:txBody>
          <a:bodyPr wrap="square" rtlCol="0" anchor="t"/>
          <a:lstStyle/>
          <a:p>
            <a:pPr marL="0" indent="0">
              <a:lnSpc>
                <a:spcPct val="104000"/>
              </a:lnSpc>
              <a:buNone/>
            </a:pPr>
            <a:r>
              <a:rPr lang="en-US" sz="1600">
                <a:solidFill>
                  <a:srgbClr val="17262E"/>
                </a:solidFill>
                <a:latin typeface="Cambria" pitchFamily="34" charset="0"/>
                <a:ea typeface="Cambria" pitchFamily="34" charset="-122"/>
                <a:cs typeface="Cambria" pitchFamily="34" charset="-120"/>
              </a:rPr>
              <a:t>Where would taking part in the alliance actually serve what they already care about: diversion, work-ready hires, or a gap in one of the 13 areas? The fit is the point, not a pitch.</a:t>
            </a:r>
            <a:endParaRPr lang="en-US" sz="1600"/>
          </a:p>
        </p:txBody>
      </p:sp>
      <p:sp>
        <p:nvSpPr>
          <p:cNvPr id="12" name="Shape 10"/>
          <p:cNvSpPr/>
          <p:nvPr/>
        </p:nvSpPr>
        <p:spPr>
          <a:xfrm>
            <a:off x="548640" y="3977640"/>
            <a:ext cx="548640" cy="548640"/>
          </a:xfrm>
          <a:prstGeom prst="ellipse">
            <a:avLst/>
          </a:prstGeom>
          <a:solidFill>
            <a:srgbClr val="04405D"/>
          </a:solidFill>
          <a:ln/>
        </p:spPr>
        <p:txBody>
          <a:bodyPr/>
          <a:lstStyle/>
          <a:p>
            <a:endParaRPr lang="en-US"/>
          </a:p>
        </p:txBody>
      </p:sp>
      <p:sp>
        <p:nvSpPr>
          <p:cNvPr id="13" name="Text 11"/>
          <p:cNvSpPr/>
          <p:nvPr/>
        </p:nvSpPr>
        <p:spPr>
          <a:xfrm>
            <a:off x="548640" y="3977640"/>
            <a:ext cx="548640" cy="548640"/>
          </a:xfrm>
          <a:prstGeom prst="rect">
            <a:avLst/>
          </a:prstGeom>
          <a:noFill/>
          <a:ln/>
        </p:spPr>
        <p:txBody>
          <a:bodyPr wrap="square" rtlCol="0" anchor="ctr"/>
          <a:lstStyle/>
          <a:p>
            <a:pPr marL="0" indent="0" algn="ctr">
              <a:buNone/>
            </a:pPr>
            <a:r>
              <a:rPr lang="en-US" sz="1800" b="1">
                <a:solidFill>
                  <a:srgbClr val="FFFFFF"/>
                </a:solidFill>
                <a:latin typeface="Aptos" pitchFamily="34" charset="0"/>
                <a:ea typeface="Aptos" pitchFamily="34" charset="-122"/>
                <a:cs typeface="Aptos" pitchFamily="34" charset="-120"/>
              </a:rPr>
              <a:t>3</a:t>
            </a:r>
            <a:endParaRPr lang="en-US" sz="1800"/>
          </a:p>
        </p:txBody>
      </p:sp>
      <p:sp>
        <p:nvSpPr>
          <p:cNvPr id="14" name="Text 12"/>
          <p:cNvSpPr/>
          <p:nvPr/>
        </p:nvSpPr>
        <p:spPr>
          <a:xfrm>
            <a:off x="1325880" y="3931920"/>
            <a:ext cx="10314432" cy="384048"/>
          </a:xfrm>
          <a:prstGeom prst="rect">
            <a:avLst/>
          </a:prstGeom>
          <a:noFill/>
          <a:ln/>
        </p:spPr>
        <p:txBody>
          <a:bodyPr wrap="square" rtlCol="0" anchor="ctr"/>
          <a:lstStyle/>
          <a:p>
            <a:pPr marL="0" indent="0">
              <a:buNone/>
            </a:pPr>
            <a:r>
              <a:rPr lang="en-US" sz="1750" b="1">
                <a:solidFill>
                  <a:srgbClr val="04405D"/>
                </a:solidFill>
                <a:latin typeface="Aptos" pitchFamily="34" charset="0"/>
                <a:ea typeface="Aptos" pitchFamily="34" charset="-122"/>
                <a:cs typeface="Aptos" pitchFamily="34" charset="-120"/>
              </a:rPr>
              <a:t>Evoke: draw out their reasons</a:t>
            </a:r>
            <a:endParaRPr lang="en-US" sz="1750"/>
          </a:p>
        </p:txBody>
      </p:sp>
      <p:sp>
        <p:nvSpPr>
          <p:cNvPr id="15" name="Text 13"/>
          <p:cNvSpPr/>
          <p:nvPr/>
        </p:nvSpPr>
        <p:spPr>
          <a:xfrm>
            <a:off x="1325880" y="4315968"/>
            <a:ext cx="10314432" cy="640080"/>
          </a:xfrm>
          <a:prstGeom prst="rect">
            <a:avLst/>
          </a:prstGeom>
          <a:noFill/>
          <a:ln/>
        </p:spPr>
        <p:txBody>
          <a:bodyPr wrap="square" rtlCol="0" anchor="t"/>
          <a:lstStyle/>
          <a:p>
            <a:pPr marL="0" indent="0">
              <a:lnSpc>
                <a:spcPct val="104000"/>
              </a:lnSpc>
              <a:buNone/>
            </a:pPr>
            <a:r>
              <a:rPr lang="en-US" sz="1600" dirty="0">
                <a:solidFill>
                  <a:srgbClr val="17262E"/>
                </a:solidFill>
                <a:latin typeface="Cambria" pitchFamily="34" charset="0"/>
                <a:ea typeface="Cambria" pitchFamily="34" charset="-122"/>
                <a:cs typeface="Cambria" pitchFamily="34" charset="-120"/>
              </a:rPr>
              <a:t>“Where do your referrals drop? When you hand a family off, do you ever find out what happened?” Let them name the gap that collaborative case management closes. “We're stretched thin” is not a no; reflect it, don't argue it.</a:t>
            </a:r>
            <a:endParaRPr lang="en-US" sz="1600" dirty="0"/>
          </a:p>
        </p:txBody>
      </p:sp>
      <p:sp>
        <p:nvSpPr>
          <p:cNvPr id="16" name="Shape 14"/>
          <p:cNvSpPr/>
          <p:nvPr/>
        </p:nvSpPr>
        <p:spPr>
          <a:xfrm>
            <a:off x="548640" y="5074920"/>
            <a:ext cx="548640" cy="548640"/>
          </a:xfrm>
          <a:prstGeom prst="ellipse">
            <a:avLst/>
          </a:prstGeom>
          <a:solidFill>
            <a:srgbClr val="99BABA"/>
          </a:solidFill>
          <a:ln/>
        </p:spPr>
        <p:txBody>
          <a:bodyPr/>
          <a:lstStyle/>
          <a:p>
            <a:endParaRPr lang="en-US"/>
          </a:p>
        </p:txBody>
      </p:sp>
      <p:sp>
        <p:nvSpPr>
          <p:cNvPr id="17" name="Text 15"/>
          <p:cNvSpPr/>
          <p:nvPr/>
        </p:nvSpPr>
        <p:spPr>
          <a:xfrm>
            <a:off x="548640" y="5074920"/>
            <a:ext cx="548640" cy="548640"/>
          </a:xfrm>
          <a:prstGeom prst="rect">
            <a:avLst/>
          </a:prstGeom>
          <a:noFill/>
          <a:ln/>
        </p:spPr>
        <p:txBody>
          <a:bodyPr wrap="square" rtlCol="0" anchor="ctr"/>
          <a:lstStyle/>
          <a:p>
            <a:pPr marL="0" indent="0" algn="ctr">
              <a:buNone/>
            </a:pPr>
            <a:r>
              <a:rPr lang="en-US" sz="1800" b="1">
                <a:solidFill>
                  <a:srgbClr val="04405D"/>
                </a:solidFill>
                <a:latin typeface="Aptos" pitchFamily="34" charset="0"/>
                <a:ea typeface="Aptos" pitchFamily="34" charset="-122"/>
                <a:cs typeface="Aptos" pitchFamily="34" charset="-120"/>
              </a:rPr>
              <a:t>4</a:t>
            </a:r>
            <a:endParaRPr lang="en-US" sz="1800"/>
          </a:p>
        </p:txBody>
      </p:sp>
      <p:sp>
        <p:nvSpPr>
          <p:cNvPr id="18" name="Text 16"/>
          <p:cNvSpPr/>
          <p:nvPr/>
        </p:nvSpPr>
        <p:spPr>
          <a:xfrm>
            <a:off x="1325880" y="5029200"/>
            <a:ext cx="10314432" cy="384048"/>
          </a:xfrm>
          <a:prstGeom prst="rect">
            <a:avLst/>
          </a:prstGeom>
          <a:noFill/>
          <a:ln/>
        </p:spPr>
        <p:txBody>
          <a:bodyPr wrap="square" rtlCol="0" anchor="ctr"/>
          <a:lstStyle/>
          <a:p>
            <a:pPr marL="0" indent="0">
              <a:buNone/>
            </a:pPr>
            <a:r>
              <a:rPr lang="en-US" sz="1750" b="1">
                <a:solidFill>
                  <a:srgbClr val="04405D"/>
                </a:solidFill>
                <a:latin typeface="Aptos" pitchFamily="34" charset="0"/>
                <a:ea typeface="Aptos" pitchFamily="34" charset="-122"/>
                <a:cs typeface="Aptos" pitchFamily="34" charset="-120"/>
              </a:rPr>
              <a:t>Plan: one small step, their call</a:t>
            </a:r>
            <a:endParaRPr lang="en-US" sz="1750"/>
          </a:p>
        </p:txBody>
      </p:sp>
      <p:sp>
        <p:nvSpPr>
          <p:cNvPr id="19" name="Text 17"/>
          <p:cNvSpPr/>
          <p:nvPr/>
        </p:nvSpPr>
        <p:spPr>
          <a:xfrm>
            <a:off x="1325880" y="5413248"/>
            <a:ext cx="10314432" cy="640080"/>
          </a:xfrm>
          <a:prstGeom prst="rect">
            <a:avLst/>
          </a:prstGeom>
          <a:noFill/>
          <a:ln/>
        </p:spPr>
        <p:txBody>
          <a:bodyPr wrap="square" rtlCol="0" anchor="t"/>
          <a:lstStyle/>
          <a:p>
            <a:pPr marL="0" indent="0">
              <a:lnSpc>
                <a:spcPct val="104000"/>
              </a:lnSpc>
              <a:buNone/>
            </a:pPr>
            <a:r>
              <a:rPr lang="en-US" sz="1600">
                <a:solidFill>
                  <a:srgbClr val="17262E"/>
                </a:solidFill>
                <a:latin typeface="Cambria" pitchFamily="34" charset="0"/>
                <a:ea typeface="Cambria" pitchFamily="34" charset="-122"/>
                <a:cs typeface="Cambria" pitchFamily="34" charset="-120"/>
              </a:rPr>
              <a:t>Make it small and concrete: one referral in HopeHub, or a seat at the next alliance meeting. Keep it their decision. A choice they own is one they'll actually stand behind.</a:t>
            </a:r>
            <a:endParaRPr lang="en-US" sz="1600"/>
          </a:p>
        </p:txBody>
      </p:sp>
      <p:sp>
        <p:nvSpPr>
          <p:cNvPr id="20" name="Text 18"/>
          <p:cNvSpPr/>
          <p:nvPr/>
        </p:nvSpPr>
        <p:spPr>
          <a:xfrm>
            <a:off x="548640" y="6419088"/>
            <a:ext cx="7315200" cy="274320"/>
          </a:xfrm>
          <a:prstGeom prst="rect">
            <a:avLst/>
          </a:prstGeom>
          <a:noFill/>
          <a:ln/>
        </p:spPr>
        <p:txBody>
          <a:bodyPr wrap="square" lIns="0" tIns="0" rIns="0" bIns="0" rtlCol="0" anchor="ctr"/>
          <a:lstStyle/>
          <a:p>
            <a:pPr marL="0" indent="0" algn="l">
              <a:buNone/>
            </a:pPr>
            <a:r>
              <a:rPr lang="en-US" sz="1050" b="1">
                <a:solidFill>
                  <a:srgbClr val="04405D"/>
                </a:solidFill>
                <a:latin typeface="Cambria" pitchFamily="34" charset="0"/>
                <a:ea typeface="Cambria" pitchFamily="34" charset="-122"/>
                <a:cs typeface="Cambria" pitchFamily="34" charset="-120"/>
              </a:rPr>
              <a:t>Restore Hope</a:t>
            </a:r>
            <a:r>
              <a:rPr lang="en-US" sz="1050">
                <a:solidFill>
                  <a:srgbClr val="5C6B73"/>
                </a:solidFill>
                <a:latin typeface="Cambria" pitchFamily="34" charset="0"/>
                <a:ea typeface="Cambria" pitchFamily="34" charset="-122"/>
                <a:cs typeface="Cambria" pitchFamily="34" charset="-120"/>
              </a:rPr>
              <a:t>   ·   Coordinator Training</a:t>
            </a:r>
            <a:endParaRPr lang="en-US" sz="1050"/>
          </a:p>
        </p:txBody>
      </p:sp>
      <p:sp>
        <p:nvSpPr>
          <p:cNvPr id="21" name="Text 19"/>
          <p:cNvSpPr/>
          <p:nvPr/>
        </p:nvSpPr>
        <p:spPr>
          <a:xfrm>
            <a:off x="6611112" y="6419088"/>
            <a:ext cx="5029200" cy="274320"/>
          </a:xfrm>
          <a:prstGeom prst="rect">
            <a:avLst/>
          </a:prstGeom>
          <a:noFill/>
          <a:ln/>
        </p:spPr>
        <p:txBody>
          <a:bodyPr wrap="square" lIns="0" tIns="0" rIns="0" bIns="0" rtlCol="0" anchor="ctr"/>
          <a:lstStyle/>
          <a:p>
            <a:pPr marL="0" indent="0" algn="r">
              <a:buNone/>
            </a:pPr>
            <a:r>
              <a:rPr lang="en-US" sz="1050">
                <a:solidFill>
                  <a:srgbClr val="5C6B73"/>
                </a:solidFill>
                <a:latin typeface="Cambria" pitchFamily="34" charset="0"/>
                <a:ea typeface="Cambria" pitchFamily="34" charset="-122"/>
                <a:cs typeface="Cambria" pitchFamily="34" charset="-120"/>
              </a:rPr>
              <a:t>MI · Partners &amp; Providers   |   9</a:t>
            </a:r>
            <a:endParaRPr lang="en-US" sz="105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4405D"/>
        </a:solidFill>
        <a:effectLst/>
      </p:bgPr>
    </p:bg>
    <p:spTree>
      <p:nvGrpSpPr>
        <p:cNvPr id="1" name=""/>
        <p:cNvGrpSpPr/>
        <p:nvPr/>
      </p:nvGrpSpPr>
      <p:grpSpPr>
        <a:xfrm>
          <a:off x="0" y="0"/>
          <a:ext cx="0" cy="0"/>
          <a:chOff x="0" y="0"/>
          <a:chExt cx="0" cy="0"/>
        </a:xfrm>
      </p:grpSpPr>
      <p:sp>
        <p:nvSpPr>
          <p:cNvPr id="2" name="Text 0"/>
          <p:cNvSpPr/>
          <p:nvPr/>
        </p:nvSpPr>
        <p:spPr>
          <a:xfrm>
            <a:off x="548640" y="2057400"/>
            <a:ext cx="11091672" cy="365760"/>
          </a:xfrm>
          <a:prstGeom prst="rect">
            <a:avLst/>
          </a:prstGeom>
          <a:noFill/>
          <a:ln/>
        </p:spPr>
        <p:txBody>
          <a:bodyPr wrap="square" rtlCol="0" anchor="ctr"/>
          <a:lstStyle/>
          <a:p>
            <a:pPr marL="0" indent="0">
              <a:buNone/>
            </a:pPr>
            <a:r>
              <a:rPr lang="en-US" sz="1750" b="1" kern="0" spc="200">
                <a:solidFill>
                  <a:srgbClr val="99BABA"/>
                </a:solidFill>
                <a:latin typeface="Cambria" pitchFamily="34" charset="0"/>
                <a:ea typeface="Cambria" pitchFamily="34" charset="-122"/>
                <a:cs typeface="Cambria" pitchFamily="34" charset="-120"/>
              </a:rPr>
              <a:t>PART TWO OF TWO</a:t>
            </a:r>
            <a:endParaRPr lang="en-US" sz="1750"/>
          </a:p>
        </p:txBody>
      </p:sp>
      <p:sp>
        <p:nvSpPr>
          <p:cNvPr id="3" name="Text 1"/>
          <p:cNvSpPr/>
          <p:nvPr/>
        </p:nvSpPr>
        <p:spPr>
          <a:xfrm>
            <a:off x="548640" y="2468880"/>
            <a:ext cx="11091672" cy="1280160"/>
          </a:xfrm>
          <a:prstGeom prst="rect">
            <a:avLst/>
          </a:prstGeom>
          <a:noFill/>
          <a:ln/>
        </p:spPr>
        <p:txBody>
          <a:bodyPr wrap="square" rtlCol="0" anchor="ctr"/>
          <a:lstStyle/>
          <a:p>
            <a:pPr marL="0" indent="0">
              <a:lnSpc>
                <a:spcPct val="100000"/>
              </a:lnSpc>
              <a:buNone/>
            </a:pPr>
            <a:r>
              <a:rPr lang="en-US" sz="4200" b="1">
                <a:solidFill>
                  <a:srgbClr val="FFFFFF"/>
                </a:solidFill>
                <a:latin typeface="Aptos" pitchFamily="34" charset="0"/>
                <a:ea typeface="Aptos" pitchFamily="34" charset="-122"/>
                <a:cs typeface="Aptos" pitchFamily="34" charset="-120"/>
              </a:rPr>
              <a:t>Coaching primary providers</a:t>
            </a:r>
            <a:endParaRPr lang="en-US" sz="4200"/>
          </a:p>
        </p:txBody>
      </p:sp>
      <p:sp>
        <p:nvSpPr>
          <p:cNvPr id="4" name="Text 2"/>
          <p:cNvSpPr/>
          <p:nvPr/>
        </p:nvSpPr>
        <p:spPr>
          <a:xfrm>
            <a:off x="548640" y="3977640"/>
            <a:ext cx="9994392" cy="1463040"/>
          </a:xfrm>
          <a:prstGeom prst="rect">
            <a:avLst/>
          </a:prstGeom>
          <a:noFill/>
          <a:ln/>
        </p:spPr>
        <p:txBody>
          <a:bodyPr wrap="square" rtlCol="0" anchor="ctr"/>
          <a:lstStyle/>
          <a:p>
            <a:pPr marL="0" indent="0">
              <a:lnSpc>
                <a:spcPct val="115000"/>
              </a:lnSpc>
              <a:buNone/>
            </a:pPr>
            <a:r>
              <a:rPr lang="en-US" sz="1800">
                <a:solidFill>
                  <a:srgbClr val="DCE7E7"/>
                </a:solidFill>
                <a:latin typeface="Cambria" pitchFamily="34" charset="0"/>
                <a:ea typeface="Cambria" pitchFamily="34" charset="-122"/>
                <a:cs typeface="Cambria" pitchFamily="34" charset="-120"/>
              </a:rPr>
              <a:t>Here it's different. Primary providers are often paid, and there are real consequences if they don’t do their job. But the buy-in you actually want is the one thing consequences can't produce.</a:t>
            </a:r>
            <a:endParaRPr lang="en-US" sz="1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91672" cy="292608"/>
          </a:xfrm>
          <a:prstGeom prst="rect">
            <a:avLst/>
          </a:prstGeom>
          <a:noFill/>
          <a:ln/>
        </p:spPr>
        <p:txBody>
          <a:bodyPr wrap="square" lIns="0" tIns="0" rIns="0" bIns="0" rtlCol="0" anchor="ctr"/>
          <a:lstStyle/>
          <a:p>
            <a:pPr marL="0" indent="0">
              <a:buNone/>
            </a:pPr>
            <a:r>
              <a:rPr lang="en-US" sz="1350" b="1" kern="0" spc="200">
                <a:solidFill>
                  <a:srgbClr val="04405D"/>
                </a:solidFill>
                <a:latin typeface="Cambria" pitchFamily="34" charset="0"/>
                <a:ea typeface="Cambria" pitchFamily="34" charset="-122"/>
                <a:cs typeface="Cambria" pitchFamily="34" charset="-120"/>
              </a:rPr>
              <a:t>COMPLIANCE VS COMMITMENT</a:t>
            </a:r>
            <a:endParaRPr lang="en-US" sz="1350"/>
          </a:p>
        </p:txBody>
      </p:sp>
      <p:sp>
        <p:nvSpPr>
          <p:cNvPr id="3" name="Text 1"/>
          <p:cNvSpPr/>
          <p:nvPr/>
        </p:nvSpPr>
        <p:spPr>
          <a:xfrm>
            <a:off x="548640" y="749808"/>
            <a:ext cx="11091672" cy="914400"/>
          </a:xfrm>
          <a:prstGeom prst="rect">
            <a:avLst/>
          </a:prstGeom>
          <a:noFill/>
          <a:ln/>
        </p:spPr>
        <p:txBody>
          <a:bodyPr wrap="square" lIns="0" tIns="0" rIns="0" bIns="0" rtlCol="0" anchor="ctr"/>
          <a:lstStyle/>
          <a:p>
            <a:pPr marL="0" indent="0">
              <a:lnSpc>
                <a:spcPct val="100000"/>
              </a:lnSpc>
              <a:buNone/>
            </a:pPr>
            <a:r>
              <a:rPr lang="en-US" sz="2800" b="1">
                <a:solidFill>
                  <a:srgbClr val="04405D"/>
                </a:solidFill>
                <a:latin typeface="Aptos" pitchFamily="34" charset="0"/>
                <a:ea typeface="Aptos" pitchFamily="34" charset="-122"/>
                <a:cs typeface="Aptos" pitchFamily="34" charset="-120"/>
              </a:rPr>
              <a:t>Buy-in is the part you can't require</a:t>
            </a:r>
            <a:endParaRPr lang="en-US" sz="2800"/>
          </a:p>
        </p:txBody>
      </p:sp>
      <p:sp>
        <p:nvSpPr>
          <p:cNvPr id="4" name="Text 2"/>
          <p:cNvSpPr/>
          <p:nvPr/>
        </p:nvSpPr>
        <p:spPr>
          <a:xfrm>
            <a:off x="548640" y="1517904"/>
            <a:ext cx="11091672" cy="502920"/>
          </a:xfrm>
          <a:prstGeom prst="rect">
            <a:avLst/>
          </a:prstGeom>
          <a:noFill/>
          <a:ln/>
        </p:spPr>
        <p:txBody>
          <a:bodyPr wrap="square" rtlCol="0" anchor="ctr"/>
          <a:lstStyle/>
          <a:p>
            <a:pPr marL="0" indent="0">
              <a:lnSpc>
                <a:spcPct val="104000"/>
              </a:lnSpc>
              <a:buNone/>
            </a:pPr>
            <a:r>
              <a:rPr lang="en-US" sz="1700">
                <a:solidFill>
                  <a:srgbClr val="5C6B73"/>
                </a:solidFill>
                <a:latin typeface="Cambria" pitchFamily="34" charset="0"/>
                <a:ea typeface="Cambria" pitchFamily="34" charset="-122"/>
                <a:cs typeface="Cambria" pitchFamily="34" charset="-120"/>
              </a:rPr>
              <a:t>You can hold the standard and evoke the motivation at the same time. They work on different layers, so they don't compete.</a:t>
            </a:r>
            <a:endParaRPr lang="en-US" sz="1700"/>
          </a:p>
        </p:txBody>
      </p:sp>
      <p:sp>
        <p:nvSpPr>
          <p:cNvPr id="5" name="Shape 3"/>
          <p:cNvSpPr/>
          <p:nvPr/>
        </p:nvSpPr>
        <p:spPr>
          <a:xfrm>
            <a:off x="548640" y="2148840"/>
            <a:ext cx="5408676" cy="2514600"/>
          </a:xfrm>
          <a:prstGeom prst="roundRect">
            <a:avLst>
              <a:gd name="adj" fmla="val 2909"/>
            </a:avLst>
          </a:prstGeom>
          <a:solidFill>
            <a:srgbClr val="EDF2F2"/>
          </a:solidFill>
          <a:ln w="12700">
            <a:solidFill>
              <a:srgbClr val="CFDCDC"/>
            </a:solidFill>
            <a:prstDash val="solid"/>
          </a:ln>
        </p:spPr>
        <p:txBody>
          <a:bodyPr/>
          <a:lstStyle/>
          <a:p>
            <a:endParaRPr lang="en-US"/>
          </a:p>
        </p:txBody>
      </p:sp>
      <p:sp>
        <p:nvSpPr>
          <p:cNvPr id="6" name="Text 4"/>
          <p:cNvSpPr/>
          <p:nvPr/>
        </p:nvSpPr>
        <p:spPr>
          <a:xfrm>
            <a:off x="822960" y="2350008"/>
            <a:ext cx="4860036" cy="365760"/>
          </a:xfrm>
          <a:prstGeom prst="rect">
            <a:avLst/>
          </a:prstGeom>
          <a:noFill/>
          <a:ln/>
        </p:spPr>
        <p:txBody>
          <a:bodyPr wrap="square" rtlCol="0" anchor="ctr"/>
          <a:lstStyle/>
          <a:p>
            <a:pPr marL="0" indent="0">
              <a:buNone/>
            </a:pPr>
            <a:r>
              <a:rPr lang="en-US" sz="1750" b="1" kern="0" spc="100">
                <a:solidFill>
                  <a:srgbClr val="5C6B73"/>
                </a:solidFill>
                <a:latin typeface="Cambria" pitchFamily="34" charset="0"/>
                <a:ea typeface="Cambria" pitchFamily="34" charset="-122"/>
                <a:cs typeface="Cambria" pitchFamily="34" charset="-120"/>
              </a:rPr>
              <a:t>WHAT CONSEQUENCES BUY</a:t>
            </a:r>
            <a:endParaRPr lang="en-US" sz="1750"/>
          </a:p>
        </p:txBody>
      </p:sp>
      <p:sp>
        <p:nvSpPr>
          <p:cNvPr id="7" name="Text 5"/>
          <p:cNvSpPr/>
          <p:nvPr/>
        </p:nvSpPr>
        <p:spPr>
          <a:xfrm>
            <a:off x="868680" y="2834640"/>
            <a:ext cx="4768596" cy="1645920"/>
          </a:xfrm>
          <a:prstGeom prst="rect">
            <a:avLst/>
          </a:prstGeom>
          <a:noFill/>
          <a:ln/>
        </p:spPr>
        <p:txBody>
          <a:bodyPr wrap="square" rtlCol="0" anchor="ctr"/>
          <a:lstStyle/>
          <a:p>
            <a:pPr marL="342900" indent="-342900">
              <a:lnSpc>
                <a:spcPct val="105000"/>
              </a:lnSpc>
              <a:spcAft>
                <a:spcPts val="800"/>
              </a:spcAft>
              <a:buSzPct val="100000"/>
              <a:buChar char="–"/>
            </a:pPr>
            <a:r>
              <a:rPr lang="en-US" sz="1650" dirty="0">
                <a:solidFill>
                  <a:srgbClr val="17262E"/>
                </a:solidFill>
                <a:latin typeface="Cambria" pitchFamily="34" charset="0"/>
                <a:ea typeface="Cambria" pitchFamily="34" charset="-122"/>
                <a:cs typeface="Cambria" pitchFamily="34" charset="-120"/>
              </a:rPr>
              <a:t>The task done, at the floor.</a:t>
            </a:r>
            <a:endParaRPr lang="en-US" sz="1650" dirty="0"/>
          </a:p>
          <a:p>
            <a:pPr marL="342900" indent="-342900">
              <a:lnSpc>
                <a:spcPct val="105000"/>
              </a:lnSpc>
              <a:spcAft>
                <a:spcPts val="800"/>
              </a:spcAft>
              <a:buSzPct val="100000"/>
              <a:buChar char="–"/>
            </a:pPr>
            <a:r>
              <a:rPr lang="en-US" sz="1650" dirty="0">
                <a:solidFill>
                  <a:srgbClr val="17262E"/>
                </a:solidFill>
                <a:latin typeface="Cambria" pitchFamily="34" charset="0"/>
                <a:ea typeface="Cambria" pitchFamily="34" charset="-122"/>
                <a:cs typeface="Cambria" pitchFamily="34" charset="-120"/>
              </a:rPr>
              <a:t>Short-term compliance.</a:t>
            </a:r>
            <a:endParaRPr lang="en-US" sz="1650" dirty="0"/>
          </a:p>
          <a:p>
            <a:pPr marL="342900" indent="-342900">
              <a:lnSpc>
                <a:spcPct val="105000"/>
              </a:lnSpc>
              <a:spcAft>
                <a:spcPts val="800"/>
              </a:spcAft>
              <a:buSzPct val="100000"/>
              <a:buChar char="–"/>
            </a:pPr>
            <a:r>
              <a:rPr lang="en-US" sz="1650" dirty="0">
                <a:solidFill>
                  <a:srgbClr val="17262E"/>
                </a:solidFill>
                <a:latin typeface="Cambria" pitchFamily="34" charset="0"/>
                <a:ea typeface="Cambria" pitchFamily="34" charset="-122"/>
                <a:cs typeface="Cambria" pitchFamily="34" charset="-120"/>
              </a:rPr>
              <a:t>A provider who does the minimum and no more, often with poor outcomes reflected in the data.</a:t>
            </a:r>
            <a:endParaRPr lang="en-US" sz="1650" dirty="0"/>
          </a:p>
        </p:txBody>
      </p:sp>
      <p:sp>
        <p:nvSpPr>
          <p:cNvPr id="8" name="Shape 6"/>
          <p:cNvSpPr/>
          <p:nvPr/>
        </p:nvSpPr>
        <p:spPr>
          <a:xfrm>
            <a:off x="6231636" y="2148840"/>
            <a:ext cx="5408676" cy="2514600"/>
          </a:xfrm>
          <a:prstGeom prst="roundRect">
            <a:avLst>
              <a:gd name="adj" fmla="val 2909"/>
            </a:avLst>
          </a:prstGeom>
          <a:solidFill>
            <a:srgbClr val="04405D"/>
          </a:solidFill>
          <a:ln w="12700">
            <a:solidFill>
              <a:srgbClr val="04405D"/>
            </a:solidFill>
            <a:prstDash val="solid"/>
          </a:ln>
          <a:effectLst>
            <a:outerShdw blurRad="101600" dist="38100" dir="5400000" algn="bl" rotWithShape="0">
              <a:srgbClr val="0A2A3A">
                <a:alpha val="16000"/>
              </a:srgbClr>
            </a:outerShdw>
          </a:effectLst>
        </p:spPr>
        <p:txBody>
          <a:bodyPr/>
          <a:lstStyle/>
          <a:p>
            <a:endParaRPr lang="en-US"/>
          </a:p>
        </p:txBody>
      </p:sp>
      <p:sp>
        <p:nvSpPr>
          <p:cNvPr id="9" name="Text 7"/>
          <p:cNvSpPr/>
          <p:nvPr/>
        </p:nvSpPr>
        <p:spPr>
          <a:xfrm>
            <a:off x="6505956" y="2350008"/>
            <a:ext cx="4860036" cy="365760"/>
          </a:xfrm>
          <a:prstGeom prst="rect">
            <a:avLst/>
          </a:prstGeom>
          <a:noFill/>
          <a:ln/>
        </p:spPr>
        <p:txBody>
          <a:bodyPr wrap="square" rtlCol="0" anchor="ctr"/>
          <a:lstStyle/>
          <a:p>
            <a:pPr marL="0" indent="0">
              <a:buNone/>
            </a:pPr>
            <a:r>
              <a:rPr lang="en-US" sz="1750" b="1" kern="0" spc="100">
                <a:solidFill>
                  <a:srgbClr val="99BABA"/>
                </a:solidFill>
                <a:latin typeface="Cambria" pitchFamily="34" charset="0"/>
                <a:ea typeface="Cambria" pitchFamily="34" charset="-122"/>
                <a:cs typeface="Cambria" pitchFamily="34" charset="-120"/>
              </a:rPr>
              <a:t>WHAT ONLY MI EVOKES</a:t>
            </a:r>
            <a:endParaRPr lang="en-US" sz="1750"/>
          </a:p>
        </p:txBody>
      </p:sp>
      <p:sp>
        <p:nvSpPr>
          <p:cNvPr id="10" name="Text 8"/>
          <p:cNvSpPr/>
          <p:nvPr/>
        </p:nvSpPr>
        <p:spPr>
          <a:xfrm>
            <a:off x="6551676" y="2834640"/>
            <a:ext cx="4768596" cy="1645920"/>
          </a:xfrm>
          <a:prstGeom prst="rect">
            <a:avLst/>
          </a:prstGeom>
          <a:noFill/>
          <a:ln/>
        </p:spPr>
        <p:txBody>
          <a:bodyPr wrap="square" rtlCol="0" anchor="ctr"/>
          <a:lstStyle/>
          <a:p>
            <a:pPr marL="342900" indent="-342900">
              <a:lnSpc>
                <a:spcPct val="105000"/>
              </a:lnSpc>
              <a:spcAft>
                <a:spcPts val="800"/>
              </a:spcAft>
              <a:buSzPct val="100000"/>
              <a:buChar char="•"/>
            </a:pPr>
            <a:r>
              <a:rPr lang="en-US" sz="1650">
                <a:solidFill>
                  <a:srgbClr val="DCE7E7"/>
                </a:solidFill>
                <a:latin typeface="Cambria" pitchFamily="34" charset="0"/>
                <a:ea typeface="Cambria" pitchFamily="34" charset="-122"/>
                <a:cs typeface="Cambria" pitchFamily="34" charset="-120"/>
              </a:rPr>
              <a:t>Real support because it matters to the participant.</a:t>
            </a:r>
            <a:endParaRPr lang="en-US" sz="1650"/>
          </a:p>
          <a:p>
            <a:pPr marL="342900" indent="-342900">
              <a:lnSpc>
                <a:spcPct val="105000"/>
              </a:lnSpc>
              <a:spcAft>
                <a:spcPts val="800"/>
              </a:spcAft>
              <a:buSzPct val="100000"/>
              <a:buChar char="•"/>
            </a:pPr>
            <a:r>
              <a:rPr lang="en-US" sz="1650">
                <a:solidFill>
                  <a:srgbClr val="DCE7E7"/>
                </a:solidFill>
                <a:latin typeface="Cambria" pitchFamily="34" charset="0"/>
                <a:ea typeface="Cambria" pitchFamily="34" charset="-122"/>
                <a:cs typeface="Cambria" pitchFamily="34" charset="-120"/>
              </a:rPr>
              <a:t>The care team built without being told.</a:t>
            </a:r>
            <a:endParaRPr lang="en-US" sz="1650"/>
          </a:p>
          <a:p>
            <a:pPr marL="342900" indent="-342900">
              <a:lnSpc>
                <a:spcPct val="105000"/>
              </a:lnSpc>
              <a:spcAft>
                <a:spcPts val="800"/>
              </a:spcAft>
              <a:buSzPct val="100000"/>
              <a:buChar char="•"/>
            </a:pPr>
            <a:r>
              <a:rPr lang="en-US" sz="1650">
                <a:solidFill>
                  <a:srgbClr val="DCE7E7"/>
                </a:solidFill>
                <a:latin typeface="Cambria" pitchFamily="34" charset="0"/>
                <a:ea typeface="Cambria" pitchFamily="34" charset="-122"/>
                <a:cs typeface="Cambria" pitchFamily="34" charset="-120"/>
              </a:rPr>
              <a:t>A provider who's bought in, not just compliant.</a:t>
            </a:r>
            <a:endParaRPr lang="en-US" sz="1650"/>
          </a:p>
        </p:txBody>
      </p:sp>
      <p:sp>
        <p:nvSpPr>
          <p:cNvPr id="11" name="Shape 9"/>
          <p:cNvSpPr/>
          <p:nvPr/>
        </p:nvSpPr>
        <p:spPr>
          <a:xfrm>
            <a:off x="548640" y="4892040"/>
            <a:ext cx="11091672" cy="822960"/>
          </a:xfrm>
          <a:prstGeom prst="roundRect">
            <a:avLst>
              <a:gd name="adj" fmla="val 8889"/>
            </a:avLst>
          </a:prstGeom>
          <a:solidFill>
            <a:srgbClr val="EDF2F2"/>
          </a:solidFill>
          <a:ln w="19050">
            <a:solidFill>
              <a:srgbClr val="99BABA"/>
            </a:solidFill>
            <a:prstDash val="solid"/>
          </a:ln>
        </p:spPr>
        <p:txBody>
          <a:bodyPr/>
          <a:lstStyle/>
          <a:p>
            <a:endParaRPr lang="en-US"/>
          </a:p>
        </p:txBody>
      </p:sp>
      <p:sp>
        <p:nvSpPr>
          <p:cNvPr id="12" name="Text 10"/>
          <p:cNvSpPr/>
          <p:nvPr/>
        </p:nvSpPr>
        <p:spPr>
          <a:xfrm>
            <a:off x="868680" y="4892040"/>
            <a:ext cx="10451592" cy="822960"/>
          </a:xfrm>
          <a:prstGeom prst="rect">
            <a:avLst/>
          </a:prstGeom>
          <a:noFill/>
          <a:ln/>
        </p:spPr>
        <p:txBody>
          <a:bodyPr wrap="square" rtlCol="0" anchor="ctr"/>
          <a:lstStyle/>
          <a:p>
            <a:pPr marL="0" indent="0">
              <a:lnSpc>
                <a:spcPct val="103000"/>
              </a:lnSpc>
              <a:buNone/>
            </a:pPr>
            <a:r>
              <a:rPr lang="en-US" sz="1650" b="1">
                <a:solidFill>
                  <a:srgbClr val="04405D"/>
                </a:solidFill>
                <a:latin typeface="Cambria" pitchFamily="34" charset="0"/>
                <a:ea typeface="Cambria" pitchFamily="34" charset="-122"/>
                <a:cs typeface="Cambria" pitchFamily="34" charset="-120"/>
              </a:rPr>
              <a:t>The trap:  </a:t>
            </a:r>
            <a:r>
              <a:rPr lang="en-US" sz="1650">
                <a:solidFill>
                  <a:srgbClr val="17262E"/>
                </a:solidFill>
                <a:latin typeface="Cambria" pitchFamily="34" charset="0"/>
                <a:ea typeface="Cambria" pitchFamily="34" charset="-122"/>
                <a:cs typeface="Cambria" pitchFamily="34" charset="-120"/>
              </a:rPr>
              <a:t>leaning on the authority you have erodes the buy-in you want. Feeling controlled lowers intrinsic motivation, so “do it or else” slowly bleeds the effort you were hoping for.</a:t>
            </a:r>
            <a:endParaRPr lang="en-US" sz="1650"/>
          </a:p>
        </p:txBody>
      </p:sp>
      <p:sp>
        <p:nvSpPr>
          <p:cNvPr id="13" name="Text 11"/>
          <p:cNvSpPr/>
          <p:nvPr/>
        </p:nvSpPr>
        <p:spPr>
          <a:xfrm>
            <a:off x="548640" y="6419088"/>
            <a:ext cx="7315200" cy="274320"/>
          </a:xfrm>
          <a:prstGeom prst="rect">
            <a:avLst/>
          </a:prstGeom>
          <a:noFill/>
          <a:ln/>
        </p:spPr>
        <p:txBody>
          <a:bodyPr wrap="square" lIns="0" tIns="0" rIns="0" bIns="0" rtlCol="0" anchor="ctr"/>
          <a:lstStyle/>
          <a:p>
            <a:pPr marL="0" indent="0" algn="l">
              <a:buNone/>
            </a:pPr>
            <a:r>
              <a:rPr lang="en-US" sz="1050" b="1">
                <a:solidFill>
                  <a:srgbClr val="04405D"/>
                </a:solidFill>
                <a:latin typeface="Cambria" pitchFamily="34" charset="0"/>
                <a:ea typeface="Cambria" pitchFamily="34" charset="-122"/>
                <a:cs typeface="Cambria" pitchFamily="34" charset="-120"/>
              </a:rPr>
              <a:t>Restore Hope</a:t>
            </a:r>
            <a:r>
              <a:rPr lang="en-US" sz="1050">
                <a:solidFill>
                  <a:srgbClr val="5C6B73"/>
                </a:solidFill>
                <a:latin typeface="Cambria" pitchFamily="34" charset="0"/>
                <a:ea typeface="Cambria" pitchFamily="34" charset="-122"/>
                <a:cs typeface="Cambria" pitchFamily="34" charset="-120"/>
              </a:rPr>
              <a:t>   ·   Coordinator Training</a:t>
            </a:r>
            <a:endParaRPr lang="en-US" sz="1050"/>
          </a:p>
        </p:txBody>
      </p:sp>
      <p:sp>
        <p:nvSpPr>
          <p:cNvPr id="14" name="Text 12"/>
          <p:cNvSpPr/>
          <p:nvPr/>
        </p:nvSpPr>
        <p:spPr>
          <a:xfrm>
            <a:off x="6611112" y="6419088"/>
            <a:ext cx="5029200" cy="274320"/>
          </a:xfrm>
          <a:prstGeom prst="rect">
            <a:avLst/>
          </a:prstGeom>
          <a:noFill/>
          <a:ln/>
        </p:spPr>
        <p:txBody>
          <a:bodyPr wrap="square" lIns="0" tIns="0" rIns="0" bIns="0" rtlCol="0" anchor="ctr"/>
          <a:lstStyle/>
          <a:p>
            <a:pPr marL="0" indent="0" algn="r">
              <a:buNone/>
            </a:pPr>
            <a:r>
              <a:rPr lang="en-US" sz="1050">
                <a:solidFill>
                  <a:srgbClr val="5C6B73"/>
                </a:solidFill>
                <a:latin typeface="Cambria" pitchFamily="34" charset="0"/>
                <a:ea typeface="Cambria" pitchFamily="34" charset="-122"/>
                <a:cs typeface="Cambria" pitchFamily="34" charset="-120"/>
              </a:rPr>
              <a:t>MI · Partners &amp; Providers   |   11</a:t>
            </a:r>
            <a:endParaRPr lang="en-US" sz="105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11091672" cy="292608"/>
          </a:xfrm>
          <a:prstGeom prst="rect">
            <a:avLst/>
          </a:prstGeom>
          <a:noFill/>
          <a:ln/>
        </p:spPr>
        <p:txBody>
          <a:bodyPr wrap="square" lIns="0" tIns="0" rIns="0" bIns="0" rtlCol="0" anchor="ctr"/>
          <a:lstStyle/>
          <a:p>
            <a:pPr marL="0" indent="0">
              <a:buNone/>
            </a:pPr>
            <a:r>
              <a:rPr lang="en-US" sz="1350" b="1" kern="0" spc="200">
                <a:solidFill>
                  <a:srgbClr val="04405D"/>
                </a:solidFill>
                <a:latin typeface="Cambria" pitchFamily="34" charset="0"/>
                <a:ea typeface="Cambria" pitchFamily="34" charset="-122"/>
                <a:cs typeface="Cambria" pitchFamily="34" charset="-120"/>
              </a:rPr>
              <a:t>COACHING PRIMARY PROVIDERS</a:t>
            </a:r>
            <a:endParaRPr lang="en-US" sz="1350"/>
          </a:p>
        </p:txBody>
      </p:sp>
      <p:sp>
        <p:nvSpPr>
          <p:cNvPr id="3" name="Text 1"/>
          <p:cNvSpPr/>
          <p:nvPr/>
        </p:nvSpPr>
        <p:spPr>
          <a:xfrm>
            <a:off x="548640" y="749808"/>
            <a:ext cx="11091672" cy="914400"/>
          </a:xfrm>
          <a:prstGeom prst="rect">
            <a:avLst/>
          </a:prstGeom>
          <a:noFill/>
          <a:ln/>
        </p:spPr>
        <p:txBody>
          <a:bodyPr wrap="square" lIns="0" tIns="0" rIns="0" bIns="0" rtlCol="0" anchor="ctr"/>
          <a:lstStyle/>
          <a:p>
            <a:pPr marL="0" indent="0">
              <a:lnSpc>
                <a:spcPct val="100000"/>
              </a:lnSpc>
              <a:buNone/>
            </a:pPr>
            <a:r>
              <a:rPr lang="en-US" sz="2800" b="1">
                <a:solidFill>
                  <a:srgbClr val="04405D"/>
                </a:solidFill>
                <a:latin typeface="Aptos" pitchFamily="34" charset="0"/>
                <a:ea typeface="Aptos" pitchFamily="34" charset="-122"/>
                <a:cs typeface="Aptos" pitchFamily="34" charset="-120"/>
              </a:rPr>
              <a:t>Coaching without taking over</a:t>
            </a:r>
            <a:endParaRPr lang="en-US" sz="2800"/>
          </a:p>
        </p:txBody>
      </p:sp>
      <p:sp>
        <p:nvSpPr>
          <p:cNvPr id="4" name="Shape 2"/>
          <p:cNvSpPr/>
          <p:nvPr/>
        </p:nvSpPr>
        <p:spPr>
          <a:xfrm>
            <a:off x="548640" y="1691640"/>
            <a:ext cx="5417820" cy="2135124"/>
          </a:xfrm>
          <a:prstGeom prst="roundRect">
            <a:avLst>
              <a:gd name="adj" fmla="val 2998"/>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5" name="Text 3"/>
          <p:cNvSpPr/>
          <p:nvPr/>
        </p:nvSpPr>
        <p:spPr>
          <a:xfrm>
            <a:off x="786384" y="1874520"/>
            <a:ext cx="4942332" cy="566928"/>
          </a:xfrm>
          <a:prstGeom prst="rect">
            <a:avLst/>
          </a:prstGeom>
          <a:noFill/>
          <a:ln/>
        </p:spPr>
        <p:txBody>
          <a:bodyPr wrap="square" rtlCol="0" anchor="t"/>
          <a:lstStyle/>
          <a:p>
            <a:pPr marL="0" indent="0">
              <a:lnSpc>
                <a:spcPct val="96000"/>
              </a:lnSpc>
              <a:buNone/>
            </a:pPr>
            <a:r>
              <a:rPr lang="en-US" sz="1750" b="1">
                <a:solidFill>
                  <a:srgbClr val="04405D"/>
                </a:solidFill>
                <a:latin typeface="Aptos" pitchFamily="34" charset="0"/>
                <a:ea typeface="Aptos" pitchFamily="34" charset="-122"/>
                <a:cs typeface="Aptos" pitchFamily="34" charset="-120"/>
              </a:rPr>
              <a:t>Mind the parallel</a:t>
            </a:r>
            <a:endParaRPr lang="en-US" sz="1750"/>
          </a:p>
        </p:txBody>
      </p:sp>
      <p:sp>
        <p:nvSpPr>
          <p:cNvPr id="6" name="Text 4"/>
          <p:cNvSpPr/>
          <p:nvPr/>
        </p:nvSpPr>
        <p:spPr>
          <a:xfrm>
            <a:off x="786384" y="2423160"/>
            <a:ext cx="4942332" cy="1293876"/>
          </a:xfrm>
          <a:prstGeom prst="rect">
            <a:avLst/>
          </a:prstGeom>
          <a:noFill/>
          <a:ln/>
        </p:spPr>
        <p:txBody>
          <a:bodyPr wrap="square" rtlCol="0" anchor="t"/>
          <a:lstStyle/>
          <a:p>
            <a:pPr marL="0" indent="0">
              <a:lnSpc>
                <a:spcPct val="104000"/>
              </a:lnSpc>
              <a:buNone/>
            </a:pPr>
            <a:r>
              <a:rPr lang="en-US" sz="1550">
                <a:solidFill>
                  <a:srgbClr val="17262E"/>
                </a:solidFill>
                <a:latin typeface="Cambria" pitchFamily="34" charset="0"/>
                <a:ea typeface="Cambria" pitchFamily="34" charset="-122"/>
                <a:cs typeface="Cambria" pitchFamily="34" charset="-120"/>
              </a:rPr>
              <a:t>How you coach a primary provider becomes how they treat participants. When you evoke and affirm, they feel MI work, and they carry the same moves to their own caseload. Part of coaching is handing them tools to use with participants.</a:t>
            </a:r>
            <a:endParaRPr lang="en-US" sz="1550"/>
          </a:p>
        </p:txBody>
      </p:sp>
      <p:sp>
        <p:nvSpPr>
          <p:cNvPr id="7" name="Shape 5"/>
          <p:cNvSpPr/>
          <p:nvPr/>
        </p:nvSpPr>
        <p:spPr>
          <a:xfrm>
            <a:off x="6222492" y="1691640"/>
            <a:ext cx="5417820" cy="2135124"/>
          </a:xfrm>
          <a:prstGeom prst="roundRect">
            <a:avLst>
              <a:gd name="adj" fmla="val 2998"/>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8" name="Text 6"/>
          <p:cNvSpPr/>
          <p:nvPr/>
        </p:nvSpPr>
        <p:spPr>
          <a:xfrm>
            <a:off x="6460236" y="1874520"/>
            <a:ext cx="4942332" cy="566928"/>
          </a:xfrm>
          <a:prstGeom prst="rect">
            <a:avLst/>
          </a:prstGeom>
          <a:noFill/>
          <a:ln/>
        </p:spPr>
        <p:txBody>
          <a:bodyPr wrap="square" rtlCol="0" anchor="t"/>
          <a:lstStyle/>
          <a:p>
            <a:pPr marL="0" indent="0">
              <a:lnSpc>
                <a:spcPct val="96000"/>
              </a:lnSpc>
              <a:buNone/>
            </a:pPr>
            <a:r>
              <a:rPr lang="en-US" sz="1750" b="1">
                <a:solidFill>
                  <a:srgbClr val="04405D"/>
                </a:solidFill>
                <a:latin typeface="Aptos" pitchFamily="34" charset="0"/>
                <a:ea typeface="Aptos" pitchFamily="34" charset="-122"/>
                <a:cs typeface="Aptos" pitchFamily="34" charset="-120"/>
              </a:rPr>
              <a:t>Evoke the why, not the mandate</a:t>
            </a:r>
            <a:endParaRPr lang="en-US" sz="1750"/>
          </a:p>
        </p:txBody>
      </p:sp>
      <p:sp>
        <p:nvSpPr>
          <p:cNvPr id="9" name="Text 7"/>
          <p:cNvSpPr/>
          <p:nvPr/>
        </p:nvSpPr>
        <p:spPr>
          <a:xfrm>
            <a:off x="6460236" y="2423160"/>
            <a:ext cx="4942332" cy="1293876"/>
          </a:xfrm>
          <a:prstGeom prst="rect">
            <a:avLst/>
          </a:prstGeom>
          <a:noFill/>
          <a:ln/>
        </p:spPr>
        <p:txBody>
          <a:bodyPr wrap="square" rtlCol="0" anchor="t"/>
          <a:lstStyle/>
          <a:p>
            <a:pPr marL="0" indent="0">
              <a:lnSpc>
                <a:spcPct val="104000"/>
              </a:lnSpc>
              <a:buNone/>
            </a:pPr>
            <a:r>
              <a:rPr lang="en-US" sz="1550" dirty="0">
                <a:solidFill>
                  <a:srgbClr val="17262E"/>
                </a:solidFill>
                <a:latin typeface="Cambria" pitchFamily="34" charset="0"/>
                <a:ea typeface="Cambria" pitchFamily="34" charset="-122"/>
                <a:cs typeface="Cambria" pitchFamily="34" charset="-120"/>
              </a:rPr>
              <a:t>The barrier is rarely skill, it's “why bother.” Ask what happens to a family when the message board is blank or the care team is empty. Let them tie the documentation, the care team, and the action plan to the outcome they want.</a:t>
            </a:r>
            <a:endParaRPr lang="en-US" sz="1550" dirty="0"/>
          </a:p>
        </p:txBody>
      </p:sp>
      <p:sp>
        <p:nvSpPr>
          <p:cNvPr id="10" name="Shape 8"/>
          <p:cNvSpPr/>
          <p:nvPr/>
        </p:nvSpPr>
        <p:spPr>
          <a:xfrm>
            <a:off x="548640" y="4082796"/>
            <a:ext cx="5417820" cy="2135124"/>
          </a:xfrm>
          <a:prstGeom prst="roundRect">
            <a:avLst>
              <a:gd name="adj" fmla="val 2998"/>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11" name="Text 9"/>
          <p:cNvSpPr/>
          <p:nvPr/>
        </p:nvSpPr>
        <p:spPr>
          <a:xfrm>
            <a:off x="786384" y="4265676"/>
            <a:ext cx="4942332" cy="566928"/>
          </a:xfrm>
          <a:prstGeom prst="rect">
            <a:avLst/>
          </a:prstGeom>
          <a:noFill/>
          <a:ln/>
        </p:spPr>
        <p:txBody>
          <a:bodyPr wrap="square" rtlCol="0" anchor="t"/>
          <a:lstStyle/>
          <a:p>
            <a:pPr marL="0" indent="0">
              <a:lnSpc>
                <a:spcPct val="96000"/>
              </a:lnSpc>
              <a:buNone/>
            </a:pPr>
            <a:r>
              <a:rPr lang="en-US" sz="1750" b="1">
                <a:solidFill>
                  <a:srgbClr val="04405D"/>
                </a:solidFill>
                <a:latin typeface="Aptos" pitchFamily="34" charset="0"/>
                <a:ea typeface="Aptos" pitchFamily="34" charset="-122"/>
                <a:cs typeface="Aptos" pitchFamily="34" charset="-120"/>
              </a:rPr>
              <a:t>Use OARS to build their thinking</a:t>
            </a:r>
            <a:endParaRPr lang="en-US" sz="1750"/>
          </a:p>
        </p:txBody>
      </p:sp>
      <p:sp>
        <p:nvSpPr>
          <p:cNvPr id="12" name="Text 10"/>
          <p:cNvSpPr/>
          <p:nvPr/>
        </p:nvSpPr>
        <p:spPr>
          <a:xfrm>
            <a:off x="786384" y="4814316"/>
            <a:ext cx="4942332" cy="1293876"/>
          </a:xfrm>
          <a:prstGeom prst="rect">
            <a:avLst/>
          </a:prstGeom>
          <a:noFill/>
          <a:ln/>
        </p:spPr>
        <p:txBody>
          <a:bodyPr wrap="square" rtlCol="0" anchor="t"/>
          <a:lstStyle/>
          <a:p>
            <a:pPr marL="0" indent="0">
              <a:lnSpc>
                <a:spcPct val="104000"/>
              </a:lnSpc>
              <a:buNone/>
            </a:pPr>
            <a:r>
              <a:rPr lang="en-US" sz="1550">
                <a:solidFill>
                  <a:srgbClr val="17262E"/>
                </a:solidFill>
                <a:latin typeface="Cambria" pitchFamily="34" charset="0"/>
                <a:ea typeface="Cambria" pitchFamily="34" charset="-122"/>
                <a:cs typeface="Cambria" pitchFamily="34" charset="-120"/>
              </a:rPr>
              <a:t>Open questions and reflections help a provider reason through a stuck case on their own, instead of coming to you for the answer. Draw out what they already know, affirm the good calls they make, and let them land the next step.</a:t>
            </a:r>
            <a:endParaRPr lang="en-US" sz="1550"/>
          </a:p>
        </p:txBody>
      </p:sp>
      <p:sp>
        <p:nvSpPr>
          <p:cNvPr id="13" name="Shape 11"/>
          <p:cNvSpPr/>
          <p:nvPr/>
        </p:nvSpPr>
        <p:spPr>
          <a:xfrm>
            <a:off x="6222492" y="4082796"/>
            <a:ext cx="5417820" cy="2135124"/>
          </a:xfrm>
          <a:prstGeom prst="roundRect">
            <a:avLst>
              <a:gd name="adj" fmla="val 2998"/>
            </a:avLst>
          </a:prstGeom>
          <a:solidFill>
            <a:srgbClr val="EDF2F2"/>
          </a:solidFill>
          <a:ln w="12700">
            <a:solidFill>
              <a:srgbClr val="CFDCDC"/>
            </a:solidFill>
            <a:prstDash val="solid"/>
          </a:ln>
          <a:effectLst>
            <a:outerShdw blurRad="101600" dist="38100" dir="5400000" algn="bl" rotWithShape="0">
              <a:srgbClr val="0A2A3A">
                <a:alpha val="16000"/>
              </a:srgbClr>
            </a:outerShdw>
          </a:effectLst>
        </p:spPr>
        <p:txBody>
          <a:bodyPr/>
          <a:lstStyle/>
          <a:p>
            <a:endParaRPr lang="en-US"/>
          </a:p>
        </p:txBody>
      </p:sp>
      <p:sp>
        <p:nvSpPr>
          <p:cNvPr id="14" name="Text 12"/>
          <p:cNvSpPr/>
          <p:nvPr/>
        </p:nvSpPr>
        <p:spPr>
          <a:xfrm>
            <a:off x="6460236" y="4265676"/>
            <a:ext cx="4942332" cy="566928"/>
          </a:xfrm>
          <a:prstGeom prst="rect">
            <a:avLst/>
          </a:prstGeom>
          <a:noFill/>
          <a:ln/>
        </p:spPr>
        <p:txBody>
          <a:bodyPr wrap="square" rtlCol="0" anchor="t"/>
          <a:lstStyle/>
          <a:p>
            <a:pPr marL="0" indent="0">
              <a:lnSpc>
                <a:spcPct val="96000"/>
              </a:lnSpc>
              <a:buNone/>
            </a:pPr>
            <a:r>
              <a:rPr lang="en-US" sz="1750" b="1">
                <a:solidFill>
                  <a:srgbClr val="04405D"/>
                </a:solidFill>
                <a:latin typeface="Aptos" pitchFamily="34" charset="0"/>
                <a:ea typeface="Aptos" pitchFamily="34" charset="-122"/>
                <a:cs typeface="Aptos" pitchFamily="34" charset="-120"/>
              </a:rPr>
              <a:t>Not every session is an MI session</a:t>
            </a:r>
            <a:endParaRPr lang="en-US" sz="1750"/>
          </a:p>
        </p:txBody>
      </p:sp>
      <p:sp>
        <p:nvSpPr>
          <p:cNvPr id="15" name="Text 13"/>
          <p:cNvSpPr/>
          <p:nvPr/>
        </p:nvSpPr>
        <p:spPr>
          <a:xfrm>
            <a:off x="6460236" y="4814316"/>
            <a:ext cx="4942332" cy="1293876"/>
          </a:xfrm>
          <a:prstGeom prst="rect">
            <a:avLst/>
          </a:prstGeom>
          <a:noFill/>
          <a:ln/>
        </p:spPr>
        <p:txBody>
          <a:bodyPr wrap="square" rtlCol="0" anchor="t"/>
          <a:lstStyle/>
          <a:p>
            <a:pPr marL="0" indent="0">
              <a:lnSpc>
                <a:spcPct val="104000"/>
              </a:lnSpc>
              <a:buNone/>
            </a:pPr>
            <a:r>
              <a:rPr lang="en-US" sz="1550">
                <a:solidFill>
                  <a:srgbClr val="17262E"/>
                </a:solidFill>
                <a:latin typeface="Cambria" pitchFamily="34" charset="0"/>
                <a:ea typeface="Cambria" pitchFamily="34" charset="-122"/>
                <a:cs typeface="Cambria" pitchFamily="34" charset="-120"/>
              </a:rPr>
              <a:t>MI is for the buy-in layer, the stuck points and the why. Plenty of coaching is just logistics or a quick answer, and that's fine. Reach for MI when motivation is the problem, not for every check-in.</a:t>
            </a:r>
            <a:endParaRPr lang="en-US" sz="1550"/>
          </a:p>
        </p:txBody>
      </p:sp>
      <p:sp>
        <p:nvSpPr>
          <p:cNvPr id="16" name="Text 14"/>
          <p:cNvSpPr/>
          <p:nvPr/>
        </p:nvSpPr>
        <p:spPr>
          <a:xfrm>
            <a:off x="548640" y="6419088"/>
            <a:ext cx="7315200" cy="274320"/>
          </a:xfrm>
          <a:prstGeom prst="rect">
            <a:avLst/>
          </a:prstGeom>
          <a:noFill/>
          <a:ln/>
        </p:spPr>
        <p:txBody>
          <a:bodyPr wrap="square" lIns="0" tIns="0" rIns="0" bIns="0" rtlCol="0" anchor="ctr"/>
          <a:lstStyle/>
          <a:p>
            <a:pPr marL="0" indent="0" algn="l">
              <a:buNone/>
            </a:pPr>
            <a:r>
              <a:rPr lang="en-US" sz="1050" b="1">
                <a:solidFill>
                  <a:srgbClr val="04405D"/>
                </a:solidFill>
                <a:latin typeface="Cambria" pitchFamily="34" charset="0"/>
                <a:ea typeface="Cambria" pitchFamily="34" charset="-122"/>
                <a:cs typeface="Cambria" pitchFamily="34" charset="-120"/>
              </a:rPr>
              <a:t>Restore Hope</a:t>
            </a:r>
            <a:r>
              <a:rPr lang="en-US" sz="1050">
                <a:solidFill>
                  <a:srgbClr val="5C6B73"/>
                </a:solidFill>
                <a:latin typeface="Cambria" pitchFamily="34" charset="0"/>
                <a:ea typeface="Cambria" pitchFamily="34" charset="-122"/>
                <a:cs typeface="Cambria" pitchFamily="34" charset="-120"/>
              </a:rPr>
              <a:t>   ·   Coordinator Training</a:t>
            </a:r>
            <a:endParaRPr lang="en-US" sz="1050"/>
          </a:p>
        </p:txBody>
      </p:sp>
      <p:sp>
        <p:nvSpPr>
          <p:cNvPr id="17" name="Text 15"/>
          <p:cNvSpPr/>
          <p:nvPr/>
        </p:nvSpPr>
        <p:spPr>
          <a:xfrm>
            <a:off x="6611112" y="6419088"/>
            <a:ext cx="5029200" cy="274320"/>
          </a:xfrm>
          <a:prstGeom prst="rect">
            <a:avLst/>
          </a:prstGeom>
          <a:noFill/>
          <a:ln/>
        </p:spPr>
        <p:txBody>
          <a:bodyPr wrap="square" lIns="0" tIns="0" rIns="0" bIns="0" rtlCol="0" anchor="ctr"/>
          <a:lstStyle/>
          <a:p>
            <a:pPr marL="0" indent="0" algn="r">
              <a:buNone/>
            </a:pPr>
            <a:r>
              <a:rPr lang="en-US" sz="1050">
                <a:solidFill>
                  <a:srgbClr val="5C6B73"/>
                </a:solidFill>
                <a:latin typeface="Cambria" pitchFamily="34" charset="0"/>
                <a:ea typeface="Cambria" pitchFamily="34" charset="-122"/>
                <a:cs typeface="Cambria" pitchFamily="34" charset="-120"/>
              </a:rPr>
              <a:t>MI · Partners &amp; Providers   |   12</a:t>
            </a:r>
            <a:endParaRPr lang="en-US" sz="105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99BABA"/>
        </a:solidFill>
        <a:effectLst/>
      </p:bgPr>
    </p:bg>
    <p:spTree>
      <p:nvGrpSpPr>
        <p:cNvPr id="1" name=""/>
        <p:cNvGrpSpPr/>
        <p:nvPr/>
      </p:nvGrpSpPr>
      <p:grpSpPr>
        <a:xfrm>
          <a:off x="0" y="0"/>
          <a:ext cx="0" cy="0"/>
          <a:chOff x="0" y="0"/>
          <a:chExt cx="0" cy="0"/>
        </a:xfrm>
      </p:grpSpPr>
      <p:sp>
        <p:nvSpPr>
          <p:cNvPr id="2" name="Shape 0"/>
          <p:cNvSpPr/>
          <p:nvPr/>
        </p:nvSpPr>
        <p:spPr>
          <a:xfrm>
            <a:off x="548640" y="777240"/>
            <a:ext cx="2651760" cy="566928"/>
          </a:xfrm>
          <a:prstGeom prst="roundRect">
            <a:avLst>
              <a:gd name="adj" fmla="val 50000"/>
            </a:avLst>
          </a:prstGeom>
          <a:solidFill>
            <a:srgbClr val="04405D"/>
          </a:solidFill>
          <a:ln/>
        </p:spPr>
        <p:txBody>
          <a:bodyPr/>
          <a:lstStyle/>
          <a:p>
            <a:endParaRPr lang="en-US"/>
          </a:p>
        </p:txBody>
      </p:sp>
      <p:sp>
        <p:nvSpPr>
          <p:cNvPr id="3" name="Text 1"/>
          <p:cNvSpPr/>
          <p:nvPr/>
        </p:nvSpPr>
        <p:spPr>
          <a:xfrm>
            <a:off x="548640" y="777240"/>
            <a:ext cx="2651760" cy="566928"/>
          </a:xfrm>
          <a:prstGeom prst="rect">
            <a:avLst/>
          </a:prstGeom>
          <a:noFill/>
          <a:ln/>
        </p:spPr>
        <p:txBody>
          <a:bodyPr wrap="square" rtlCol="0" anchor="ctr"/>
          <a:lstStyle/>
          <a:p>
            <a:pPr marL="0" indent="0" algn="ctr">
              <a:buNone/>
            </a:pPr>
            <a:r>
              <a:rPr lang="en-US" sz="1750" b="1" kern="0" spc="200">
                <a:solidFill>
                  <a:srgbClr val="FFFFFF"/>
                </a:solidFill>
                <a:latin typeface="Cambria" pitchFamily="34" charset="0"/>
                <a:ea typeface="Cambria" pitchFamily="34" charset="-122"/>
                <a:cs typeface="Cambria" pitchFamily="34" charset="-120"/>
              </a:rPr>
              <a:t>TRY IT</a:t>
            </a:r>
            <a:endParaRPr lang="en-US" sz="1750"/>
          </a:p>
        </p:txBody>
      </p:sp>
      <p:sp>
        <p:nvSpPr>
          <p:cNvPr id="4" name="Text 2"/>
          <p:cNvSpPr/>
          <p:nvPr/>
        </p:nvSpPr>
        <p:spPr>
          <a:xfrm>
            <a:off x="548640" y="1737360"/>
            <a:ext cx="11091672" cy="1920240"/>
          </a:xfrm>
          <a:prstGeom prst="rect">
            <a:avLst/>
          </a:prstGeom>
          <a:noFill/>
          <a:ln/>
        </p:spPr>
        <p:txBody>
          <a:bodyPr wrap="square" rtlCol="0" anchor="t"/>
          <a:lstStyle/>
          <a:p>
            <a:pPr marL="0" indent="0">
              <a:lnSpc>
                <a:spcPct val="105000"/>
              </a:lnSpc>
              <a:buNone/>
            </a:pPr>
            <a:r>
              <a:rPr lang="en-US" sz="2700" b="1">
                <a:solidFill>
                  <a:srgbClr val="04405D"/>
                </a:solidFill>
                <a:latin typeface="Aptos" pitchFamily="34" charset="0"/>
                <a:ea typeface="Aptos" pitchFamily="34" charset="-122"/>
                <a:cs typeface="Aptos" pitchFamily="34" charset="-120"/>
              </a:rPr>
              <a:t>The reverse readiness scale</a:t>
            </a:r>
            <a:endParaRPr lang="en-US" sz="2700"/>
          </a:p>
        </p:txBody>
      </p:sp>
      <p:sp>
        <p:nvSpPr>
          <p:cNvPr id="5" name="Text 3"/>
          <p:cNvSpPr/>
          <p:nvPr/>
        </p:nvSpPr>
        <p:spPr>
          <a:xfrm>
            <a:off x="640080" y="3794760"/>
            <a:ext cx="10908792" cy="2377440"/>
          </a:xfrm>
          <a:prstGeom prst="rect">
            <a:avLst/>
          </a:prstGeom>
          <a:noFill/>
          <a:ln/>
        </p:spPr>
        <p:txBody>
          <a:bodyPr wrap="square" rtlCol="0" anchor="ctr"/>
          <a:lstStyle/>
          <a:p>
            <a:pPr marL="342900" indent="-342900">
              <a:lnSpc>
                <a:spcPct val="105000"/>
              </a:lnSpc>
              <a:spcAft>
                <a:spcPts val="900"/>
              </a:spcAft>
              <a:buSzPct val="100000"/>
              <a:buChar char="•"/>
            </a:pPr>
            <a:r>
              <a:rPr lang="en-US" sz="1750">
                <a:solidFill>
                  <a:srgbClr val="04405D"/>
                </a:solidFill>
                <a:latin typeface="Cambria" pitchFamily="34" charset="0"/>
                <a:ea typeface="Cambria" pitchFamily="34" charset="-122"/>
                <a:cs typeface="Cambria" pitchFamily="34" charset="-120"/>
              </a:rPr>
              <a:t>One names something small they'd like to do more of. Nothing heavy.</a:t>
            </a:r>
            <a:endParaRPr lang="en-US" sz="1750"/>
          </a:p>
          <a:p>
            <a:pPr marL="342900" indent="-342900">
              <a:lnSpc>
                <a:spcPct val="105000"/>
              </a:lnSpc>
              <a:spcAft>
                <a:spcPts val="900"/>
              </a:spcAft>
              <a:buSzPct val="100000"/>
              <a:buChar char="•"/>
            </a:pPr>
            <a:r>
              <a:rPr lang="en-US" sz="1750">
                <a:solidFill>
                  <a:srgbClr val="04405D"/>
                </a:solidFill>
                <a:latin typeface="Cambria" pitchFamily="34" charset="0"/>
                <a:ea typeface="Cambria" pitchFamily="34" charset="-122"/>
                <a:cs typeface="Cambria" pitchFamily="34" charset="-120"/>
              </a:rPr>
              <a:t>The other asks: on a 1 to 10, how ready are you? Then, why isn't it lower? Never why isn't it higher.</a:t>
            </a:r>
            <a:endParaRPr lang="en-US" sz="1750"/>
          </a:p>
          <a:p>
            <a:pPr marL="342900" indent="-342900">
              <a:lnSpc>
                <a:spcPct val="105000"/>
              </a:lnSpc>
              <a:spcAft>
                <a:spcPts val="900"/>
              </a:spcAft>
              <a:buSzPct val="100000"/>
              <a:buChar char="•"/>
            </a:pPr>
            <a:r>
              <a:rPr lang="en-US" sz="1750">
                <a:solidFill>
                  <a:srgbClr val="04405D"/>
                </a:solidFill>
                <a:latin typeface="Cambria" pitchFamily="34" charset="0"/>
                <a:ea typeface="Cambria" pitchFamily="34" charset="-122"/>
                <a:cs typeface="Cambria" pitchFamily="34" charset="-120"/>
              </a:rPr>
              <a:t>You just heard them argue for change. It's a tool to teach your primary providers, so they can use it with a participant who's stuck between wanting change and not. It works up the chain too, with a provider who's underrating themselves.</a:t>
            </a:r>
            <a:endParaRPr lang="en-US" sz="1750"/>
          </a:p>
        </p:txBody>
      </p:sp>
      <p:sp>
        <p:nvSpPr>
          <p:cNvPr id="6" name="Text 4"/>
          <p:cNvSpPr/>
          <p:nvPr/>
        </p:nvSpPr>
        <p:spPr>
          <a:xfrm>
            <a:off x="8897112" y="822960"/>
            <a:ext cx="2743200" cy="457200"/>
          </a:xfrm>
          <a:prstGeom prst="rect">
            <a:avLst/>
          </a:prstGeom>
          <a:noFill/>
          <a:ln/>
        </p:spPr>
        <p:txBody>
          <a:bodyPr wrap="square" rtlCol="0" anchor="ctr"/>
          <a:lstStyle/>
          <a:p>
            <a:pPr marL="0" indent="0" algn="r">
              <a:buNone/>
            </a:pPr>
            <a:r>
              <a:rPr lang="en-US" sz="1350" i="1" dirty="0">
                <a:solidFill>
                  <a:srgbClr val="04405D"/>
                </a:solidFill>
                <a:latin typeface="Cambria" pitchFamily="34" charset="0"/>
                <a:ea typeface="Cambria" pitchFamily="34" charset="-122"/>
                <a:cs typeface="Cambria" pitchFamily="34" charset="-120"/>
              </a:rPr>
              <a:t>~5 min</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4405D"/>
        </a:solidFill>
        <a:effectLst/>
      </p:bgPr>
    </p:bg>
    <p:spTree>
      <p:nvGrpSpPr>
        <p:cNvPr id="1" name=""/>
        <p:cNvGrpSpPr/>
        <p:nvPr/>
      </p:nvGrpSpPr>
      <p:grpSpPr>
        <a:xfrm>
          <a:off x="0" y="0"/>
          <a:ext cx="0" cy="0"/>
          <a:chOff x="0" y="0"/>
          <a:chExt cx="0" cy="0"/>
        </a:xfrm>
      </p:grpSpPr>
      <p:sp>
        <p:nvSpPr>
          <p:cNvPr id="2" name="Text 0"/>
          <p:cNvSpPr/>
          <p:nvPr/>
        </p:nvSpPr>
        <p:spPr>
          <a:xfrm>
            <a:off x="548640" y="1234440"/>
            <a:ext cx="11091672" cy="365760"/>
          </a:xfrm>
          <a:prstGeom prst="rect">
            <a:avLst/>
          </a:prstGeom>
          <a:noFill/>
          <a:ln/>
        </p:spPr>
        <p:txBody>
          <a:bodyPr wrap="square" rtlCol="0" anchor="ctr"/>
          <a:lstStyle/>
          <a:p>
            <a:pPr marL="0" indent="0">
              <a:buNone/>
            </a:pPr>
            <a:r>
              <a:rPr lang="en-US" sz="1650" b="1" kern="0" spc="200">
                <a:solidFill>
                  <a:srgbClr val="99BABA"/>
                </a:solidFill>
                <a:latin typeface="Cambria" pitchFamily="34" charset="0"/>
                <a:ea typeface="Cambria" pitchFamily="34" charset="-122"/>
                <a:cs typeface="Cambria" pitchFamily="34" charset="-120"/>
              </a:rPr>
              <a:t>FROM KNOWING TO DOING</a:t>
            </a:r>
            <a:endParaRPr lang="en-US" sz="1650"/>
          </a:p>
        </p:txBody>
      </p:sp>
      <p:sp>
        <p:nvSpPr>
          <p:cNvPr id="3" name="Text 1"/>
          <p:cNvSpPr/>
          <p:nvPr/>
        </p:nvSpPr>
        <p:spPr>
          <a:xfrm>
            <a:off x="548640" y="1691640"/>
            <a:ext cx="11091672" cy="914400"/>
          </a:xfrm>
          <a:prstGeom prst="rect">
            <a:avLst/>
          </a:prstGeom>
          <a:noFill/>
          <a:ln/>
        </p:spPr>
        <p:txBody>
          <a:bodyPr wrap="square" rtlCol="0" anchor="ctr"/>
          <a:lstStyle/>
          <a:p>
            <a:pPr marL="0" indent="0">
              <a:lnSpc>
                <a:spcPct val="100000"/>
              </a:lnSpc>
              <a:buNone/>
            </a:pPr>
            <a:r>
              <a:rPr lang="en-US" sz="3000" b="1" dirty="0">
                <a:solidFill>
                  <a:srgbClr val="FFFFFF"/>
                </a:solidFill>
                <a:latin typeface="Aptos" pitchFamily="34" charset="0"/>
                <a:ea typeface="Aptos" pitchFamily="34" charset="-122"/>
                <a:cs typeface="Aptos" pitchFamily="34" charset="-120"/>
              </a:rPr>
              <a:t>One move, next week</a:t>
            </a:r>
            <a:endParaRPr lang="en-US" sz="3000" dirty="0"/>
          </a:p>
        </p:txBody>
      </p:sp>
      <p:sp>
        <p:nvSpPr>
          <p:cNvPr id="4" name="Text 2"/>
          <p:cNvSpPr/>
          <p:nvPr/>
        </p:nvSpPr>
        <p:spPr>
          <a:xfrm>
            <a:off x="548640" y="2697480"/>
            <a:ext cx="11091672" cy="548640"/>
          </a:xfrm>
          <a:prstGeom prst="rect">
            <a:avLst/>
          </a:prstGeom>
          <a:noFill/>
          <a:ln/>
        </p:spPr>
        <p:txBody>
          <a:bodyPr wrap="square" rtlCol="0" anchor="ctr"/>
          <a:lstStyle/>
          <a:p>
            <a:pPr marL="0" indent="0">
              <a:lnSpc>
                <a:spcPct val="105000"/>
              </a:lnSpc>
              <a:buNone/>
            </a:pPr>
            <a:r>
              <a:rPr lang="en-US" sz="1750" dirty="0">
                <a:solidFill>
                  <a:srgbClr val="DCE7E7"/>
                </a:solidFill>
                <a:latin typeface="Cambria" pitchFamily="34" charset="0"/>
                <a:ea typeface="Cambria" pitchFamily="34" charset="-122"/>
                <a:cs typeface="Cambria" pitchFamily="34" charset="-120"/>
              </a:rPr>
              <a:t>Take a single move into your next partner meeting and your next primary provider 1:1 and watch what shifts.</a:t>
            </a:r>
            <a:endParaRPr lang="en-US" sz="1750" dirty="0"/>
          </a:p>
        </p:txBody>
      </p:sp>
      <p:sp>
        <p:nvSpPr>
          <p:cNvPr id="5" name="Text 3"/>
          <p:cNvSpPr/>
          <p:nvPr/>
        </p:nvSpPr>
        <p:spPr>
          <a:xfrm>
            <a:off x="548640" y="3429000"/>
            <a:ext cx="11091672" cy="365760"/>
          </a:xfrm>
          <a:prstGeom prst="rect">
            <a:avLst/>
          </a:prstGeom>
          <a:noFill/>
          <a:ln/>
        </p:spPr>
        <p:txBody>
          <a:bodyPr wrap="square" rtlCol="0" anchor="ctr"/>
          <a:lstStyle/>
          <a:p>
            <a:pPr marL="0" indent="0">
              <a:buNone/>
            </a:pPr>
            <a:r>
              <a:rPr lang="en-US" sz="1750" b="1">
                <a:solidFill>
                  <a:srgbClr val="99BABA"/>
                </a:solidFill>
                <a:latin typeface="Cambria" pitchFamily="34" charset="0"/>
                <a:ea typeface="Cambria" pitchFamily="34" charset="-122"/>
                <a:cs typeface="Cambria" pitchFamily="34" charset="-120"/>
              </a:rPr>
              <a:t>Pick one and use it twice</a:t>
            </a:r>
            <a:endParaRPr lang="en-US" sz="1750"/>
          </a:p>
        </p:txBody>
      </p:sp>
      <p:sp>
        <p:nvSpPr>
          <p:cNvPr id="6" name="Text 4"/>
          <p:cNvSpPr/>
          <p:nvPr/>
        </p:nvSpPr>
        <p:spPr>
          <a:xfrm>
            <a:off x="640080" y="3840480"/>
            <a:ext cx="6702552" cy="1828800"/>
          </a:xfrm>
          <a:prstGeom prst="rect">
            <a:avLst/>
          </a:prstGeom>
          <a:noFill/>
          <a:ln/>
        </p:spPr>
        <p:txBody>
          <a:bodyPr wrap="square" rtlCol="0" anchor="ctr"/>
          <a:lstStyle/>
          <a:p>
            <a:pPr marL="342900" indent="-342900">
              <a:lnSpc>
                <a:spcPct val="105000"/>
              </a:lnSpc>
              <a:spcAft>
                <a:spcPts val="800"/>
              </a:spcAft>
              <a:buSzPct val="100000"/>
              <a:buChar char="•"/>
            </a:pPr>
            <a:r>
              <a:rPr lang="en-US" sz="1700">
                <a:solidFill>
                  <a:srgbClr val="FFFFFF"/>
                </a:solidFill>
                <a:latin typeface="Cambria" pitchFamily="34" charset="0"/>
                <a:ea typeface="Cambria" pitchFamily="34" charset="-122"/>
                <a:cs typeface="Cambria" pitchFamily="34" charset="-120"/>
              </a:rPr>
              <a:t>Ask one real open question before you make your case.</a:t>
            </a:r>
            <a:endParaRPr lang="en-US" sz="1700"/>
          </a:p>
          <a:p>
            <a:pPr marL="342900" indent="-342900">
              <a:lnSpc>
                <a:spcPct val="105000"/>
              </a:lnSpc>
              <a:spcAft>
                <a:spcPts val="800"/>
              </a:spcAft>
              <a:buSzPct val="100000"/>
              <a:buChar char="•"/>
            </a:pPr>
            <a:r>
              <a:rPr lang="en-US" sz="1700">
                <a:solidFill>
                  <a:srgbClr val="FFFFFF"/>
                </a:solidFill>
                <a:latin typeface="Cambria" pitchFamily="34" charset="0"/>
                <a:ea typeface="Cambria" pitchFamily="34" charset="-122"/>
                <a:cs typeface="Cambria" pitchFamily="34" charset="-120"/>
              </a:rPr>
              <a:t>Trade one piece of advice for one reflection and let the silence sit.</a:t>
            </a:r>
            <a:endParaRPr lang="en-US" sz="1700"/>
          </a:p>
          <a:p>
            <a:pPr marL="342900" indent="-342900">
              <a:lnSpc>
                <a:spcPct val="105000"/>
              </a:lnSpc>
              <a:spcAft>
                <a:spcPts val="800"/>
              </a:spcAft>
              <a:buSzPct val="100000"/>
              <a:buChar char="•"/>
            </a:pPr>
            <a:r>
              <a:rPr lang="en-US" sz="1700">
                <a:solidFill>
                  <a:srgbClr val="FFFFFF"/>
                </a:solidFill>
                <a:latin typeface="Cambria" pitchFamily="34" charset="0"/>
                <a:ea typeface="Cambria" pitchFamily="34" charset="-122"/>
                <a:cs typeface="Cambria" pitchFamily="34" charset="-120"/>
              </a:rPr>
              <a:t>Remember the parallel: with primary providers, you're modeling the method, not just managing the work.</a:t>
            </a:r>
            <a:endParaRPr lang="en-US" sz="170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1752</Words>
  <Application>Microsoft Macintosh PowerPoint</Application>
  <PresentationFormat>Custom</PresentationFormat>
  <Paragraphs>154</Paragraphs>
  <Slides>14</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Aptos</vt:lpstr>
      <vt:lpstr>Arial</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Heather Edwards</cp:lastModifiedBy>
  <cp:revision>4</cp:revision>
  <dcterms:created xsi:type="dcterms:W3CDTF">2026-08-24T14:27:40Z</dcterms:created>
  <dcterms:modified xsi:type="dcterms:W3CDTF">2026-09-09T19:42:58Z</dcterms:modified>
</cp:coreProperties>
</file>